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84" r:id="rId2"/>
  </p:sldMasterIdLst>
  <p:notesMasterIdLst>
    <p:notesMasterId r:id="rId33"/>
  </p:notesMasterIdLst>
  <p:sldIdLst>
    <p:sldId id="365" r:id="rId3"/>
    <p:sldId id="453" r:id="rId4"/>
    <p:sldId id="366" r:id="rId5"/>
    <p:sldId id="367" r:id="rId6"/>
    <p:sldId id="452" r:id="rId7"/>
    <p:sldId id="370" r:id="rId8"/>
    <p:sldId id="454" r:id="rId9"/>
    <p:sldId id="455" r:id="rId10"/>
    <p:sldId id="373" r:id="rId11"/>
    <p:sldId id="375" r:id="rId12"/>
    <p:sldId id="377" r:id="rId13"/>
    <p:sldId id="380" r:id="rId14"/>
    <p:sldId id="379" r:id="rId15"/>
    <p:sldId id="457" r:id="rId16"/>
    <p:sldId id="459" r:id="rId17"/>
    <p:sldId id="458" r:id="rId18"/>
    <p:sldId id="446" r:id="rId19"/>
    <p:sldId id="447" r:id="rId20"/>
    <p:sldId id="384" r:id="rId21"/>
    <p:sldId id="385" r:id="rId22"/>
    <p:sldId id="397" r:id="rId23"/>
    <p:sldId id="423" r:id="rId24"/>
    <p:sldId id="424" r:id="rId25"/>
    <p:sldId id="429" r:id="rId26"/>
    <p:sldId id="456" r:id="rId27"/>
    <p:sldId id="450" r:id="rId28"/>
    <p:sldId id="460" r:id="rId29"/>
    <p:sldId id="463" r:id="rId30"/>
    <p:sldId id="462" r:id="rId31"/>
    <p:sldId id="461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-PC2012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9EBF5"/>
    <a:srgbClr val="D0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C1D41-E61C-4816-AF94-1A113B89299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D475FA-3AC0-4E5F-8E01-CA74484E6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9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475FA-3AC0-4E5F-8E01-CA74484E66C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2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901E26-5A93-4A02-A875-DEFBE03CA19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9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3E79E-14E8-43DA-9727-39D00AA7C8D6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-108" charset="-128"/>
              </a:rPr>
              <a:t>Fix the picture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CFE2C91A-115F-428D-AC49-4854302B70CC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2A161-BA86-486A-983D-4E7DEF7B9AD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644B-6C02-4004-8339-BF1E01306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3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4F23-BA9F-4FAA-82F3-88729C96B6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7A01-6F22-48DF-9929-4AC4CBAADC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5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138C-D436-41DD-AF04-0B1B0D75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20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4FB7DF-5A88-4F81-9B30-B06CDFF08DB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9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547" y="373379"/>
            <a:ext cx="11175999" cy="266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4547" y="625898"/>
            <a:ext cx="11175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2DCD-F7A7-4F8A-9D76-FF8B1043039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FFFFFF"/>
                </a:solidFill>
              </a:rPr>
              <a:t>Visia AF ICD System Overview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7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644B-6C02-4004-8339-BF1E01306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4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E5B8-0EE2-4233-806C-F95AD11AB2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6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4337-74D7-4AA2-952F-A5A587E9A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6643-9719-4F64-98A1-390E1E9513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0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4D6B-27CC-4C85-BEAC-A0D2D57849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7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E5B8-0EE2-4233-806C-F95AD11AB2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77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1A6F-7377-4D4F-98F2-09BBD2E59B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4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487D-9B0C-4C29-8CD3-CF063050E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0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485F-B1AF-4671-8F98-D90226BC9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3EA8-77CD-41EE-A2C8-C4D6E8DBBC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22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4F23-BA9F-4FAA-82F3-88729C96B6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56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7A01-6F22-48DF-9929-4AC4CBAADC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55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138C-D436-41DD-AF04-0B1B0D754A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4337-74D7-4AA2-952F-A5A587E9A6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6643-9719-4F64-98A1-390E1E9513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5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4D6B-27CC-4C85-BEAC-A0D2D57849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4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1A6F-7377-4D4F-98F2-09BBD2E59B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3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487D-9B0C-4C29-8CD3-CF063050E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4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485F-B1AF-4671-8F98-D90226BC9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3EA8-77CD-41EE-A2C8-C4D6E8DBBC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0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33B502-BC6F-49E2-B6B0-4AB217FA6AC9}" type="slidenum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088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233B502-BC6F-49E2-B6B0-4AB217FA6AC9}" type="slidenum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91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137" y="948519"/>
            <a:ext cx="11341289" cy="5909481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solidFill>
                  <a:srgbClr val="FFFF00"/>
                </a:solidFill>
              </a:rPr>
              <a:t>Atrial Fibrillation: New Insights</a:t>
            </a:r>
            <a:endParaRPr lang="en-CA" sz="2000" dirty="0" smtClean="0">
              <a:solidFill>
                <a:srgbClr val="FFFF00"/>
              </a:solidFill>
            </a:endParaRPr>
          </a:p>
          <a:p>
            <a:pPr algn="ctr"/>
            <a:r>
              <a:rPr lang="en-CA" sz="3200" dirty="0" smtClean="0"/>
              <a:t>Sub-clinical AF and its management</a:t>
            </a:r>
            <a:endParaRPr lang="en-US" sz="3200" dirty="0" smtClean="0"/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Jeff Healey MD, MSc, FRCP, FHRS</a:t>
            </a:r>
          </a:p>
          <a:p>
            <a:r>
              <a:rPr lang="en-US" sz="2800" dirty="0" smtClean="0"/>
              <a:t>PHRI Chair in Cardiology Research</a:t>
            </a:r>
          </a:p>
          <a:p>
            <a:r>
              <a:rPr lang="en-US" sz="2800" dirty="0" smtClean="0"/>
              <a:t>Population Health Research Institute</a:t>
            </a:r>
          </a:p>
          <a:p>
            <a:r>
              <a:rPr lang="en-US" sz="2800" dirty="0" smtClean="0"/>
              <a:t>McMaster University, Canada</a:t>
            </a:r>
          </a:p>
        </p:txBody>
      </p:sp>
      <p:pic>
        <p:nvPicPr>
          <p:cNvPr id="4" name="Picture 6" descr="http://www.hamiltonhealthsciences.ca/sitemaker/websitefiles/phri532294/images/content/phri_logo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96" y="3391467"/>
            <a:ext cx="1860204" cy="1566489"/>
          </a:xfrm>
          <a:prstGeom prst="rect">
            <a:avLst/>
          </a:prstGeom>
          <a:noFill/>
        </p:spPr>
      </p:pic>
      <p:pic>
        <p:nvPicPr>
          <p:cNvPr id="5" name="Picture 4" descr="macp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96" y="5257668"/>
            <a:ext cx="2395045" cy="1328071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042" y="3391467"/>
            <a:ext cx="2395643" cy="14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042" y="5068868"/>
            <a:ext cx="2232384" cy="15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Atrial Fibrillation and Stroke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Relative risk for ischemic stroke appears increased for all types of AF and SCAF</a:t>
            </a:r>
          </a:p>
          <a:p>
            <a:endParaRPr lang="en-CA" dirty="0" smtClean="0"/>
          </a:p>
          <a:p>
            <a:r>
              <a:rPr lang="en-CA" dirty="0" smtClean="0"/>
              <a:t>Appears to be a stepwise increase in ABSOLUTE risk with greater AF burden</a:t>
            </a:r>
          </a:p>
          <a:p>
            <a:endParaRPr lang="en-CA" dirty="0" smtClean="0"/>
          </a:p>
          <a:p>
            <a:r>
              <a:rPr lang="en-CA" dirty="0" smtClean="0"/>
              <a:t>Further insights may come from large administrative datasets linking pacemaker or cardiac monitoring data with stroke</a:t>
            </a:r>
          </a:p>
        </p:txBody>
      </p:sp>
    </p:spTree>
    <p:extLst>
      <p:ext uri="{BB962C8B-B14F-4D97-AF65-F5344CB8AC3E}">
        <p14:creationId xmlns:p14="http://schemas.microsoft.com/office/powerpoint/2010/main" val="22140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610700" y="778983"/>
            <a:ext cx="6858000" cy="1231118"/>
          </a:xfrm>
        </p:spPr>
        <p:txBody>
          <a:bodyPr>
            <a:normAutofit fontScale="90000"/>
          </a:bodyPr>
          <a:lstStyle/>
          <a:p>
            <a:r>
              <a:rPr lang="en-CA" sz="4950" dirty="0">
                <a:solidFill>
                  <a:srgbClr val="FFFF00"/>
                </a:solidFill>
              </a:rPr>
              <a:t>Is </a:t>
            </a:r>
            <a:r>
              <a:rPr lang="en-CA" sz="4950" dirty="0" smtClean="0">
                <a:solidFill>
                  <a:srgbClr val="FFFF00"/>
                </a:solidFill>
              </a:rPr>
              <a:t>Sub-clinical </a:t>
            </a:r>
            <a:r>
              <a:rPr lang="en-CA" sz="4950" dirty="0">
                <a:solidFill>
                  <a:srgbClr val="FFFF00"/>
                </a:solidFill>
              </a:rPr>
              <a:t>AF different?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35" y="2715895"/>
            <a:ext cx="4621825" cy="3066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16" y="2217453"/>
            <a:ext cx="2952884" cy="40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0"/>
            <a:ext cx="11900848" cy="1468005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Relation between AF and Stroke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09" y="1235993"/>
            <a:ext cx="4730870" cy="551071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985664" y="3436931"/>
            <a:ext cx="2164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100" dirty="0">
                <a:solidFill>
                  <a:srgbClr val="FFFFFF"/>
                </a:solidFill>
              </a:rPr>
              <a:t>M. Brambatti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100" dirty="0">
                <a:solidFill>
                  <a:srgbClr val="FFFFFF"/>
                </a:solidFill>
              </a:rPr>
              <a:t>Circulation 2014</a:t>
            </a:r>
          </a:p>
        </p:txBody>
      </p:sp>
    </p:spTree>
    <p:extLst>
      <p:ext uri="{BB962C8B-B14F-4D97-AF65-F5344CB8AC3E}">
        <p14:creationId xmlns:p14="http://schemas.microsoft.com/office/powerpoint/2010/main" val="13614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07" y="338246"/>
            <a:ext cx="8079228" cy="1339947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SCAF, Stroke Sub-Type and Severity in ASSERT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238444"/>
              </p:ext>
            </p:extLst>
          </p:nvPr>
        </p:nvGraphicFramePr>
        <p:xfrm>
          <a:off x="1481639" y="2097741"/>
          <a:ext cx="9802592" cy="465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Document" r:id="rId3" imgW="5949456" imgH="2827277" progId="Word.Document.12">
                  <p:embed/>
                </p:oleObj>
              </mc:Choice>
              <mc:Fallback>
                <p:oleObj name="Document" r:id="rId3" imgW="5949456" imgH="28272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1639" y="2097741"/>
                        <a:ext cx="9802592" cy="465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7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Stroke in Anticoagulated AF Patients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sz="2400" dirty="0" smtClean="0">
                <a:solidFill>
                  <a:schemeClr val="tx1"/>
                </a:solidFill>
              </a:rPr>
              <a:t>RE-LY, Connolly SJ, NEJM 2009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34" y="1751639"/>
            <a:ext cx="6825531" cy="490726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8872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Bleeding Complications with OAC</a:t>
            </a:r>
            <a:endParaRPr lang="en-CA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393344" cy="4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051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Major</a:t>
                      </a:r>
                      <a:r>
                        <a:rPr lang="en-CA" baseline="0" dirty="0" smtClean="0"/>
                        <a:t> Bleeding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Fatal Bleeding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911">
                <a:tc>
                  <a:txBody>
                    <a:bodyPr/>
                    <a:lstStyle/>
                    <a:p>
                      <a:r>
                        <a:rPr lang="en-CA" dirty="0" smtClean="0"/>
                        <a:t>ACTIVE-W</a:t>
                      </a:r>
                    </a:p>
                    <a:p>
                      <a:r>
                        <a:rPr lang="en-CA" dirty="0" smtClean="0"/>
                        <a:t>   Warfarin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2.2%/year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0.26%/year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375">
                <a:tc>
                  <a:txBody>
                    <a:bodyPr/>
                    <a:lstStyle/>
                    <a:p>
                      <a:r>
                        <a:rPr lang="en-CA" dirty="0" smtClean="0"/>
                        <a:t>RE-LY</a:t>
                      </a:r>
                    </a:p>
                    <a:p>
                      <a:r>
                        <a:rPr lang="en-CA" dirty="0" smtClean="0"/>
                        <a:t>    Warfarin</a:t>
                      </a:r>
                    </a:p>
                    <a:p>
                      <a:r>
                        <a:rPr lang="en-CA" baseline="0" dirty="0" smtClean="0"/>
                        <a:t>     Dabigatran – 150 BID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3.4%/year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3.1%/year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375">
                <a:tc>
                  <a:txBody>
                    <a:bodyPr/>
                    <a:lstStyle/>
                    <a:p>
                      <a:r>
                        <a:rPr lang="en-CA" dirty="0" smtClean="0"/>
                        <a:t>ROCKET-AF</a:t>
                      </a:r>
                    </a:p>
                    <a:p>
                      <a:r>
                        <a:rPr lang="en-CA" baseline="0" dirty="0" smtClean="0"/>
                        <a:t>    Warfarin</a:t>
                      </a:r>
                    </a:p>
                    <a:p>
                      <a:r>
                        <a:rPr lang="en-CA" dirty="0" smtClean="0"/>
                        <a:t>     Rivaroxaban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3.4%/year</a:t>
                      </a:r>
                    </a:p>
                    <a:p>
                      <a:r>
                        <a:rPr lang="en-CA" dirty="0" smtClean="0"/>
                        <a:t>3.6%/year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0.5%/year</a:t>
                      </a:r>
                    </a:p>
                    <a:p>
                      <a:r>
                        <a:rPr lang="en-CA" dirty="0" smtClean="0"/>
                        <a:t>0.2%/year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48043" y="6188301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….and pacemaker patients are older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59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Sub-Clinical AF versus AF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Stroke risk is lower (both absolute and relative risks)</a:t>
            </a:r>
          </a:p>
          <a:p>
            <a:r>
              <a:rPr lang="en-CA" dirty="0" smtClean="0"/>
              <a:t>Strokes appear less severe</a:t>
            </a:r>
          </a:p>
          <a:p>
            <a:r>
              <a:rPr lang="en-CA" dirty="0" smtClean="0"/>
              <a:t>Different mix of stroke sub-types?</a:t>
            </a:r>
          </a:p>
          <a:p>
            <a:r>
              <a:rPr lang="en-CA" dirty="0" smtClean="0"/>
              <a:t>Will oral anticoagulation have the same effect?</a:t>
            </a:r>
          </a:p>
          <a:p>
            <a:pPr lvl="1"/>
            <a:r>
              <a:rPr lang="en-CA" dirty="0" smtClean="0"/>
              <a:t>Oral anticoagulation (particularly NOACs) are highly effective in clinical trials of patients with clinical AF</a:t>
            </a:r>
          </a:p>
          <a:p>
            <a:pPr lvl="1"/>
            <a:r>
              <a:rPr lang="en-CA" dirty="0" smtClean="0"/>
              <a:t>But, oral anticoagulation increases bleeding risk</a:t>
            </a:r>
          </a:p>
          <a:p>
            <a:pPr lvl="1"/>
            <a:r>
              <a:rPr lang="en-CA" dirty="0" smtClean="0"/>
              <a:t>Cost-effectiveness of treating lower-risk patients?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5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13" y="728603"/>
            <a:ext cx="10508380" cy="48343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Study: Anticoagulation Protocol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Group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7" name="Group 134"/>
          <p:cNvGrpSpPr>
            <a:grpSpLocks/>
          </p:cNvGrpSpPr>
          <p:nvPr/>
        </p:nvGrpSpPr>
        <p:grpSpPr bwMode="auto">
          <a:xfrm>
            <a:off x="1556696" y="1778795"/>
            <a:ext cx="7546208" cy="4721617"/>
            <a:chOff x="273051" y="914400"/>
            <a:chExt cx="8573388" cy="5486400"/>
          </a:xfrm>
        </p:grpSpPr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273051" y="3130550"/>
              <a:ext cx="2317561" cy="167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Continuous remote </a:t>
              </a:r>
              <a:br>
                <a:rPr lang="en-US" alt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monitoring for AT</a:t>
              </a:r>
              <a:r>
                <a:rPr lang="en-US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(36 of 48 atrial beats </a:t>
              </a:r>
              <a:br>
                <a:rPr lang="en-US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≥200 bpm)</a:t>
              </a:r>
            </a:p>
          </p:txBody>
        </p:sp>
        <p:grpSp>
          <p:nvGrpSpPr>
            <p:cNvPr id="21510" name="Group 90"/>
            <p:cNvGrpSpPr>
              <a:grpSpLocks/>
            </p:cNvGrpSpPr>
            <p:nvPr/>
          </p:nvGrpSpPr>
          <p:grpSpPr bwMode="auto">
            <a:xfrm>
              <a:off x="2971800" y="914400"/>
              <a:ext cx="5874639" cy="1970319"/>
              <a:chOff x="3019425" y="1445628"/>
              <a:chExt cx="5874639" cy="1970319"/>
            </a:xfrm>
          </p:grpSpPr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7238436" y="2217153"/>
                <a:ext cx="1655628" cy="60960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Stop OAC</a:t>
                </a:r>
              </a:p>
            </p:txBody>
          </p:sp>
          <p:sp>
            <p:nvSpPr>
              <p:cNvPr id="16" name="Rectangle 34"/>
              <p:cNvSpPr>
                <a:spLocks noChangeArrowheads="1"/>
              </p:cNvSpPr>
              <p:nvPr/>
            </p:nvSpPr>
            <p:spPr bwMode="auto">
              <a:xfrm>
                <a:off x="3019206" y="2209216"/>
                <a:ext cx="1781029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CHADS</a:t>
                </a:r>
                <a:r>
                  <a:rPr lang="en-US" altLang="en-US" sz="15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alt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 &amp; 2</a:t>
                </a:r>
              </a:p>
            </p:txBody>
          </p:sp>
          <p:sp>
            <p:nvSpPr>
              <p:cNvPr id="27" name="AutoShape 45"/>
              <p:cNvSpPr>
                <a:spLocks noChangeArrowheads="1"/>
              </p:cNvSpPr>
              <p:nvPr/>
            </p:nvSpPr>
            <p:spPr bwMode="auto">
              <a:xfrm rot="12815731">
                <a:off x="4824047" y="2560053"/>
                <a:ext cx="228581" cy="533400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46"/>
              <p:cNvSpPr>
                <a:spLocks noChangeArrowheads="1"/>
              </p:cNvSpPr>
              <p:nvPr/>
            </p:nvSpPr>
            <p:spPr bwMode="auto">
              <a:xfrm>
                <a:off x="4038298" y="3110916"/>
                <a:ext cx="167626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 for ≥48h</a:t>
                </a:r>
              </a:p>
            </p:txBody>
          </p:sp>
          <p:sp>
            <p:nvSpPr>
              <p:cNvPr id="29" name="Rectangle 47"/>
              <p:cNvSpPr>
                <a:spLocks noChangeArrowheads="1"/>
              </p:cNvSpPr>
              <p:nvPr/>
            </p:nvSpPr>
            <p:spPr bwMode="auto">
              <a:xfrm>
                <a:off x="5181204" y="2217153"/>
                <a:ext cx="1652453" cy="609600"/>
              </a:xfrm>
              <a:prstGeom prst="rect">
                <a:avLst/>
              </a:prstGeom>
              <a:noFill/>
              <a:ln w="317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Start OAC</a:t>
                </a:r>
              </a:p>
            </p:txBody>
          </p:sp>
          <p:sp>
            <p:nvSpPr>
              <p:cNvPr id="31" name="Rectangle 49"/>
              <p:cNvSpPr>
                <a:spLocks noChangeArrowheads="1"/>
              </p:cNvSpPr>
              <p:nvPr/>
            </p:nvSpPr>
            <p:spPr bwMode="auto">
              <a:xfrm>
                <a:off x="6095530" y="3104566"/>
                <a:ext cx="167626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 AT for 30d</a:t>
                </a:r>
              </a:p>
            </p:txBody>
          </p:sp>
          <p:grpSp>
            <p:nvGrpSpPr>
              <p:cNvPr id="21540" name="Group 84"/>
              <p:cNvGrpSpPr>
                <a:grpSpLocks/>
              </p:cNvGrpSpPr>
              <p:nvPr/>
            </p:nvGrpSpPr>
            <p:grpSpPr bwMode="auto">
              <a:xfrm>
                <a:off x="6858000" y="2553406"/>
                <a:ext cx="352425" cy="533400"/>
                <a:chOff x="3663248" y="1335087"/>
                <a:chExt cx="352425" cy="533400"/>
              </a:xfrm>
            </p:grpSpPr>
            <p:sp>
              <p:nvSpPr>
                <p:cNvPr id="55" name="AutoShape 52"/>
                <p:cNvSpPr>
                  <a:spLocks noChangeArrowheads="1"/>
                </p:cNvSpPr>
                <p:nvPr/>
              </p:nvSpPr>
              <p:spPr bwMode="auto">
                <a:xfrm rot="12815731">
                  <a:off x="3719860" y="1335384"/>
                  <a:ext cx="228581" cy="533400"/>
                </a:xfrm>
                <a:prstGeom prst="lightningBol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" name="AutoShape 53"/>
                <p:cNvSpPr>
                  <a:spLocks noChangeArrowheads="1"/>
                </p:cNvSpPr>
                <p:nvPr/>
              </p:nvSpPr>
              <p:spPr bwMode="auto">
                <a:xfrm>
                  <a:off x="3662715" y="1402059"/>
                  <a:ext cx="352396" cy="352425"/>
                </a:xfrm>
                <a:custGeom>
                  <a:avLst/>
                  <a:gdLst>
                    <a:gd name="G0" fmla="+- 2700 0 0"/>
                    <a:gd name="G1" fmla="*/ G0 2 1"/>
                    <a:gd name="G2" fmla="+- 21600 0 G1"/>
                    <a:gd name="G3" fmla="*/ G2 G2 1"/>
                    <a:gd name="G4" fmla="*/ G0 G0 1"/>
                    <a:gd name="G5" fmla="+- G3 0 G4"/>
                    <a:gd name="G6" fmla="*/ G5 1 8"/>
                    <a:gd name="G7" fmla="sqrt G6"/>
                    <a:gd name="G8" fmla="*/ G4 1 8"/>
                    <a:gd name="G9" fmla="sqrt G8"/>
                    <a:gd name="G10" fmla="+- G7 G9 0"/>
                    <a:gd name="G11" fmla="+- G7 0 G9"/>
                    <a:gd name="G12" fmla="+- G10 10800 0"/>
                    <a:gd name="G13" fmla="+- 10800 0 G10"/>
                    <a:gd name="G14" fmla="+- G11 10800 0"/>
                    <a:gd name="G15" fmla="+- 10800 0 G11"/>
                    <a:gd name="G16" fmla="+- 21600 0 G0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7401" y="15493"/>
                      </a:moveTo>
                      <a:cubicBezTo>
                        <a:pt x="18376" y="14122"/>
                        <a:pt x="18900" y="12482"/>
                        <a:pt x="18900" y="10800"/>
                      </a:cubicBezTo>
                      <a:cubicBezTo>
                        <a:pt x="18900" y="6326"/>
                        <a:pt x="15273" y="2700"/>
                        <a:pt x="10800" y="2700"/>
                      </a:cubicBezTo>
                      <a:cubicBezTo>
                        <a:pt x="9117" y="2699"/>
                        <a:pt x="7477" y="3223"/>
                        <a:pt x="6106" y="4198"/>
                      </a:cubicBezTo>
                      <a:close/>
                      <a:moveTo>
                        <a:pt x="4198" y="6106"/>
                      </a:moveTo>
                      <a:cubicBezTo>
                        <a:pt x="3223" y="7477"/>
                        <a:pt x="2700" y="9117"/>
                        <a:pt x="2700" y="10799"/>
                      </a:cubicBezTo>
                      <a:cubicBezTo>
                        <a:pt x="2700" y="15273"/>
                        <a:pt x="6326" y="18900"/>
                        <a:pt x="10800" y="18900"/>
                      </a:cubicBezTo>
                      <a:cubicBezTo>
                        <a:pt x="12482" y="18900"/>
                        <a:pt x="14122" y="18376"/>
                        <a:pt x="15493" y="17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3" name="AutoShape 66"/>
              <p:cNvSpPr>
                <a:spLocks noChangeArrowheads="1"/>
              </p:cNvSpPr>
              <p:nvPr/>
            </p:nvSpPr>
            <p:spPr bwMode="auto">
              <a:xfrm rot="2526571">
                <a:off x="6976521" y="1445628"/>
                <a:ext cx="228581" cy="503238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Rectangle 67"/>
              <p:cNvSpPr>
                <a:spLocks noChangeArrowheads="1"/>
              </p:cNvSpPr>
              <p:nvPr/>
            </p:nvSpPr>
            <p:spPr bwMode="auto">
              <a:xfrm>
                <a:off x="7086049" y="1447216"/>
                <a:ext cx="1095286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Any AT</a:t>
                </a:r>
              </a:p>
            </p:txBody>
          </p:sp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 flipV="1">
                <a:off x="4812934" y="2514016"/>
                <a:ext cx="36827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Line 68"/>
              <p:cNvSpPr>
                <a:spLocks noChangeShapeType="1"/>
              </p:cNvSpPr>
              <p:nvPr/>
            </p:nvSpPr>
            <p:spPr bwMode="auto">
              <a:xfrm flipV="1">
                <a:off x="6870166" y="2514016"/>
                <a:ext cx="36827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0" name="Elbow Connector 89"/>
              <p:cNvCxnSpPr>
                <a:stCxn id="11" idx="0"/>
                <a:endCxn id="29" idx="0"/>
              </p:cNvCxnSpPr>
              <p:nvPr/>
            </p:nvCxnSpPr>
            <p:spPr>
              <a:xfrm rot="16200000" flipV="1">
                <a:off x="7037634" y="1187743"/>
                <a:ext cx="12700" cy="2058819"/>
              </a:xfrm>
              <a:prstGeom prst="bentConnector3">
                <a:avLst>
                  <a:gd name="adj1" fmla="val 1800000"/>
                </a:avLst>
              </a:prstGeom>
              <a:ln w="2222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1" name="Group 91"/>
            <p:cNvGrpSpPr>
              <a:grpSpLocks/>
            </p:cNvGrpSpPr>
            <p:nvPr/>
          </p:nvGrpSpPr>
          <p:grpSpPr bwMode="auto">
            <a:xfrm>
              <a:off x="2971800" y="3048000"/>
              <a:ext cx="5874639" cy="1970319"/>
              <a:chOff x="3019425" y="1445628"/>
              <a:chExt cx="5874639" cy="1970319"/>
            </a:xfrm>
          </p:grpSpPr>
          <p:sp>
            <p:nvSpPr>
              <p:cNvPr id="93" name="Rectangle 29"/>
              <p:cNvSpPr>
                <a:spLocks noChangeArrowheads="1"/>
              </p:cNvSpPr>
              <p:nvPr/>
            </p:nvSpPr>
            <p:spPr bwMode="auto">
              <a:xfrm>
                <a:off x="7238436" y="2217153"/>
                <a:ext cx="1655628" cy="60960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Stop OAC</a:t>
                </a:r>
              </a:p>
            </p:txBody>
          </p:sp>
          <p:sp>
            <p:nvSpPr>
              <p:cNvPr id="94" name="Rectangle 34"/>
              <p:cNvSpPr>
                <a:spLocks noChangeArrowheads="1"/>
              </p:cNvSpPr>
              <p:nvPr/>
            </p:nvSpPr>
            <p:spPr bwMode="auto">
              <a:xfrm>
                <a:off x="3019206" y="2209216"/>
                <a:ext cx="1781029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CHADS</a:t>
                </a:r>
                <a:r>
                  <a:rPr lang="en-US" altLang="en-US" sz="15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alt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3 &amp; 4</a:t>
                </a:r>
              </a:p>
            </p:txBody>
          </p:sp>
          <p:sp>
            <p:nvSpPr>
              <p:cNvPr id="95" name="AutoShape 45"/>
              <p:cNvSpPr>
                <a:spLocks noChangeArrowheads="1"/>
              </p:cNvSpPr>
              <p:nvPr/>
            </p:nvSpPr>
            <p:spPr bwMode="auto">
              <a:xfrm rot="12815731">
                <a:off x="4824047" y="2560053"/>
                <a:ext cx="228581" cy="533400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Rectangle 46"/>
              <p:cNvSpPr>
                <a:spLocks noChangeArrowheads="1"/>
              </p:cNvSpPr>
              <p:nvPr/>
            </p:nvSpPr>
            <p:spPr bwMode="auto">
              <a:xfrm>
                <a:off x="4038298" y="3110916"/>
                <a:ext cx="167626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 for ≥24h in 2d</a:t>
                </a:r>
              </a:p>
            </p:txBody>
          </p:sp>
          <p:sp>
            <p:nvSpPr>
              <p:cNvPr id="97" name="Rectangle 47"/>
              <p:cNvSpPr>
                <a:spLocks noChangeArrowheads="1"/>
              </p:cNvSpPr>
              <p:nvPr/>
            </p:nvSpPr>
            <p:spPr bwMode="auto">
              <a:xfrm>
                <a:off x="5181204" y="2217153"/>
                <a:ext cx="1652453" cy="609600"/>
              </a:xfrm>
              <a:prstGeom prst="rect">
                <a:avLst/>
              </a:prstGeom>
              <a:noFill/>
              <a:ln w="317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Start OAC</a:t>
                </a:r>
              </a:p>
            </p:txBody>
          </p:sp>
          <p:sp>
            <p:nvSpPr>
              <p:cNvPr id="98" name="Rectangle 49"/>
              <p:cNvSpPr>
                <a:spLocks noChangeArrowheads="1"/>
              </p:cNvSpPr>
              <p:nvPr/>
            </p:nvSpPr>
            <p:spPr bwMode="auto">
              <a:xfrm>
                <a:off x="6095530" y="3104566"/>
                <a:ext cx="167626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 AT for 90d</a:t>
                </a:r>
              </a:p>
            </p:txBody>
          </p:sp>
          <p:grpSp>
            <p:nvGrpSpPr>
              <p:cNvPr id="21526" name="Group 98"/>
              <p:cNvGrpSpPr>
                <a:grpSpLocks/>
              </p:cNvGrpSpPr>
              <p:nvPr/>
            </p:nvGrpSpPr>
            <p:grpSpPr bwMode="auto">
              <a:xfrm>
                <a:off x="6858000" y="2553406"/>
                <a:ext cx="352425" cy="533400"/>
                <a:chOff x="3663248" y="1335087"/>
                <a:chExt cx="352425" cy="533400"/>
              </a:xfrm>
            </p:grpSpPr>
            <p:sp>
              <p:nvSpPr>
                <p:cNvPr id="105" name="AutoShape 52"/>
                <p:cNvSpPr>
                  <a:spLocks noChangeArrowheads="1"/>
                </p:cNvSpPr>
                <p:nvPr/>
              </p:nvSpPr>
              <p:spPr bwMode="auto">
                <a:xfrm rot="12815731">
                  <a:off x="3719860" y="1335384"/>
                  <a:ext cx="228581" cy="533400"/>
                </a:xfrm>
                <a:prstGeom prst="lightningBol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AutoShape 53"/>
                <p:cNvSpPr>
                  <a:spLocks noChangeArrowheads="1"/>
                </p:cNvSpPr>
                <p:nvPr/>
              </p:nvSpPr>
              <p:spPr bwMode="auto">
                <a:xfrm>
                  <a:off x="3662715" y="1402059"/>
                  <a:ext cx="352396" cy="352425"/>
                </a:xfrm>
                <a:custGeom>
                  <a:avLst/>
                  <a:gdLst>
                    <a:gd name="G0" fmla="+- 2700 0 0"/>
                    <a:gd name="G1" fmla="*/ G0 2 1"/>
                    <a:gd name="G2" fmla="+- 21600 0 G1"/>
                    <a:gd name="G3" fmla="*/ G2 G2 1"/>
                    <a:gd name="G4" fmla="*/ G0 G0 1"/>
                    <a:gd name="G5" fmla="+- G3 0 G4"/>
                    <a:gd name="G6" fmla="*/ G5 1 8"/>
                    <a:gd name="G7" fmla="sqrt G6"/>
                    <a:gd name="G8" fmla="*/ G4 1 8"/>
                    <a:gd name="G9" fmla="sqrt G8"/>
                    <a:gd name="G10" fmla="+- G7 G9 0"/>
                    <a:gd name="G11" fmla="+- G7 0 G9"/>
                    <a:gd name="G12" fmla="+- G10 10800 0"/>
                    <a:gd name="G13" fmla="+- 10800 0 G10"/>
                    <a:gd name="G14" fmla="+- G11 10800 0"/>
                    <a:gd name="G15" fmla="+- 10800 0 G11"/>
                    <a:gd name="G16" fmla="+- 21600 0 G0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7401" y="15493"/>
                      </a:moveTo>
                      <a:cubicBezTo>
                        <a:pt x="18376" y="14122"/>
                        <a:pt x="18900" y="12482"/>
                        <a:pt x="18900" y="10800"/>
                      </a:cubicBezTo>
                      <a:cubicBezTo>
                        <a:pt x="18900" y="6326"/>
                        <a:pt x="15273" y="2700"/>
                        <a:pt x="10800" y="2700"/>
                      </a:cubicBezTo>
                      <a:cubicBezTo>
                        <a:pt x="9117" y="2699"/>
                        <a:pt x="7477" y="3223"/>
                        <a:pt x="6106" y="4198"/>
                      </a:cubicBezTo>
                      <a:close/>
                      <a:moveTo>
                        <a:pt x="4198" y="6106"/>
                      </a:moveTo>
                      <a:cubicBezTo>
                        <a:pt x="3223" y="7477"/>
                        <a:pt x="2700" y="9117"/>
                        <a:pt x="2700" y="10799"/>
                      </a:cubicBezTo>
                      <a:cubicBezTo>
                        <a:pt x="2700" y="15273"/>
                        <a:pt x="6326" y="18900"/>
                        <a:pt x="10800" y="18900"/>
                      </a:cubicBezTo>
                      <a:cubicBezTo>
                        <a:pt x="12482" y="18900"/>
                        <a:pt x="14122" y="18376"/>
                        <a:pt x="15493" y="174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0" name="AutoShape 66"/>
              <p:cNvSpPr>
                <a:spLocks noChangeArrowheads="1"/>
              </p:cNvSpPr>
              <p:nvPr/>
            </p:nvSpPr>
            <p:spPr bwMode="auto">
              <a:xfrm rot="2526571">
                <a:off x="6976521" y="1445628"/>
                <a:ext cx="228581" cy="503238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ectangle 67"/>
              <p:cNvSpPr>
                <a:spLocks noChangeArrowheads="1"/>
              </p:cNvSpPr>
              <p:nvPr/>
            </p:nvSpPr>
            <p:spPr bwMode="auto">
              <a:xfrm>
                <a:off x="7086049" y="1447216"/>
                <a:ext cx="1095286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Any AT</a:t>
                </a:r>
              </a:p>
            </p:txBody>
          </p:sp>
          <p:sp>
            <p:nvSpPr>
              <p:cNvPr id="102" name="Line 68"/>
              <p:cNvSpPr>
                <a:spLocks noChangeShapeType="1"/>
              </p:cNvSpPr>
              <p:nvPr/>
            </p:nvSpPr>
            <p:spPr bwMode="auto">
              <a:xfrm flipV="1">
                <a:off x="4812934" y="2514016"/>
                <a:ext cx="36827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Line 68"/>
              <p:cNvSpPr>
                <a:spLocks noChangeShapeType="1"/>
              </p:cNvSpPr>
              <p:nvPr/>
            </p:nvSpPr>
            <p:spPr bwMode="auto">
              <a:xfrm flipV="1">
                <a:off x="6870166" y="2514016"/>
                <a:ext cx="36827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4" name="Elbow Connector 103"/>
              <p:cNvCxnSpPr>
                <a:stCxn id="93" idx="0"/>
                <a:endCxn id="97" idx="0"/>
              </p:cNvCxnSpPr>
              <p:nvPr/>
            </p:nvCxnSpPr>
            <p:spPr>
              <a:xfrm rot="16200000" flipV="1">
                <a:off x="7037634" y="1187743"/>
                <a:ext cx="12700" cy="2058819"/>
              </a:xfrm>
              <a:prstGeom prst="bentConnector3">
                <a:avLst>
                  <a:gd name="adj1" fmla="val 1800000"/>
                </a:avLst>
              </a:prstGeom>
              <a:ln w="2222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12" name="Group 128"/>
            <p:cNvGrpSpPr>
              <a:grpSpLocks/>
            </p:cNvGrpSpPr>
            <p:nvPr/>
          </p:nvGrpSpPr>
          <p:grpSpPr bwMode="auto">
            <a:xfrm>
              <a:off x="2971800" y="5423253"/>
              <a:ext cx="5162550" cy="977547"/>
              <a:chOff x="2971800" y="5423253"/>
              <a:chExt cx="5162550" cy="977547"/>
            </a:xfrm>
          </p:grpSpPr>
          <p:sp>
            <p:nvSpPr>
              <p:cNvPr id="111" name="Rectangle 46"/>
              <p:cNvSpPr>
                <a:spLocks noChangeArrowheads="1"/>
              </p:cNvSpPr>
              <p:nvPr/>
            </p:nvSpPr>
            <p:spPr bwMode="auto">
              <a:xfrm>
                <a:off x="4466884" y="6096000"/>
                <a:ext cx="167626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Any AT</a:t>
                </a:r>
              </a:p>
            </p:txBody>
          </p:sp>
          <p:sp>
            <p:nvSpPr>
              <p:cNvPr id="109" name="Rectangle 34"/>
              <p:cNvSpPr>
                <a:spLocks noChangeArrowheads="1"/>
              </p:cNvSpPr>
              <p:nvPr/>
            </p:nvSpPr>
            <p:spPr bwMode="auto">
              <a:xfrm>
                <a:off x="2971581" y="5422900"/>
                <a:ext cx="1781029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CHADS</a:t>
                </a:r>
                <a:r>
                  <a:rPr lang="en-US" altLang="en-US" sz="15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alt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5 &amp; 6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(or prior TE)</a:t>
                </a:r>
              </a:p>
            </p:txBody>
          </p:sp>
          <p:sp>
            <p:nvSpPr>
              <p:cNvPr id="110" name="AutoShape 45"/>
              <p:cNvSpPr>
                <a:spLocks noChangeArrowheads="1"/>
              </p:cNvSpPr>
              <p:nvPr/>
            </p:nvSpPr>
            <p:spPr bwMode="auto">
              <a:xfrm rot="12815731">
                <a:off x="4776421" y="5773738"/>
                <a:ext cx="228581" cy="533400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ectangle 47"/>
              <p:cNvSpPr>
                <a:spLocks noChangeArrowheads="1"/>
              </p:cNvSpPr>
              <p:nvPr/>
            </p:nvSpPr>
            <p:spPr bwMode="auto">
              <a:xfrm>
                <a:off x="5133579" y="5430838"/>
                <a:ext cx="3000130" cy="609600"/>
              </a:xfrm>
              <a:prstGeom prst="rect">
                <a:avLst/>
              </a:prstGeom>
              <a:noFill/>
              <a:ln w="31750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Start and maintain OAC</a:t>
                </a:r>
              </a:p>
            </p:txBody>
          </p:sp>
          <p:sp>
            <p:nvSpPr>
              <p:cNvPr id="126" name="Line 68"/>
              <p:cNvSpPr>
                <a:spLocks noChangeShapeType="1"/>
              </p:cNvSpPr>
              <p:nvPr/>
            </p:nvSpPr>
            <p:spPr bwMode="auto">
              <a:xfrm flipV="1">
                <a:off x="4746261" y="5738813"/>
                <a:ext cx="36827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31" name="Elbow Connector 130"/>
            <p:cNvCxnSpPr>
              <a:stCxn id="16" idx="1"/>
              <a:endCxn id="109" idx="1"/>
            </p:cNvCxnSpPr>
            <p:nvPr/>
          </p:nvCxnSpPr>
          <p:spPr>
            <a:xfrm rot="10800000" flipV="1">
              <a:off x="2971581" y="1982788"/>
              <a:ext cx="12699" cy="3744912"/>
            </a:xfrm>
            <a:prstGeom prst="bent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2755698" y="4137025"/>
              <a:ext cx="22858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8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92" y="986187"/>
            <a:ext cx="1028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89" y="236306"/>
            <a:ext cx="7770911" cy="761439"/>
          </a:xfrm>
        </p:spPr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IMPACT: Clinical Outcomes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21995" y="1117824"/>
          <a:ext cx="8761865" cy="5282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198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Control Group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= 1,361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Intervention Group</a:t>
                      </a:r>
                      <a:br>
                        <a:rPr lang="en-US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 = 1,357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4290" marR="34290" marT="34283" marB="3428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Hazard Ratio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9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rate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rate</a:t>
                      </a:r>
                      <a:endParaRPr lang="en-US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Primary endpoint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1.06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0.732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Mortality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5.1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5.4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1.07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0.662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Thromboembolism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0.88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0.586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Ischemic stroke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0.8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0.79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0.417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Systemic embolism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0.969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TIA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1.27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0.619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Hemorrhagic stroke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1.03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0.973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97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 major bleed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1.39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0.145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83" marB="3428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8819" y="6519904"/>
            <a:ext cx="482696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 are expressed as the number of events per 100 patient-years.</a:t>
            </a:r>
          </a:p>
        </p:txBody>
      </p:sp>
      <p:pic>
        <p:nvPicPr>
          <p:cNvPr id="389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4" y="997745"/>
            <a:ext cx="1028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0796" y="341194"/>
            <a:ext cx="3755032" cy="12846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Patients with:</a:t>
            </a:r>
          </a:p>
          <a:p>
            <a:pPr marL="128588" indent="-1285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b="1" dirty="0">
                <a:solidFill>
                  <a:srgbClr val="FFFFFF"/>
                </a:solidFill>
              </a:rPr>
              <a:t>SCAF (at least 1 episode ≥ 6 min but none &gt; 24 </a:t>
            </a:r>
            <a:r>
              <a:rPr lang="en-US" sz="1600" b="1" dirty="0" err="1">
                <a:solidFill>
                  <a:srgbClr val="FFFFFF"/>
                </a:solidFill>
              </a:rPr>
              <a:t>hrs</a:t>
            </a:r>
            <a:r>
              <a:rPr lang="en-US" sz="1600" b="1" dirty="0">
                <a:solidFill>
                  <a:srgbClr val="FFFFFF"/>
                </a:solidFill>
              </a:rPr>
              <a:t>)</a:t>
            </a:r>
          </a:p>
          <a:p>
            <a:pPr marL="128588" indent="-1285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b="1" dirty="0">
                <a:solidFill>
                  <a:srgbClr val="FFFFFF"/>
                </a:solidFill>
              </a:rPr>
              <a:t>CHA</a:t>
            </a:r>
            <a:r>
              <a:rPr lang="en-US" sz="1600" b="1" baseline="-25000" dirty="0">
                <a:solidFill>
                  <a:srgbClr val="FFFFFF"/>
                </a:solidFill>
              </a:rPr>
              <a:t>2</a:t>
            </a:r>
            <a:r>
              <a:rPr lang="en-US" sz="1600" b="1" dirty="0">
                <a:solidFill>
                  <a:srgbClr val="FFFFFF"/>
                </a:solidFill>
              </a:rPr>
              <a:t>DS</a:t>
            </a:r>
            <a:r>
              <a:rPr lang="en-US" sz="1600" b="1" baseline="-25000" dirty="0">
                <a:solidFill>
                  <a:srgbClr val="FFFFFF"/>
                </a:solidFill>
              </a:rPr>
              <a:t>2</a:t>
            </a:r>
            <a:r>
              <a:rPr lang="en-US" sz="1600" b="1" dirty="0">
                <a:solidFill>
                  <a:srgbClr val="FFFFFF"/>
                </a:solidFill>
              </a:rPr>
              <a:t>-VASc score ≥ </a:t>
            </a:r>
            <a:r>
              <a:rPr lang="en-US" sz="1600" b="1" dirty="0" smtClean="0">
                <a:solidFill>
                  <a:srgbClr val="FFFFFF"/>
                </a:solidFill>
              </a:rPr>
              <a:t>“3”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78057" y="2129926"/>
            <a:ext cx="1842268" cy="450056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CONSENT and RANDOMIZE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30402" y="3136299"/>
            <a:ext cx="1756821" cy="14112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Active aspirin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81mg OD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+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Placebo </a:t>
            </a:r>
            <a:r>
              <a:rPr lang="en-US" sz="1600" dirty="0" err="1">
                <a:solidFill>
                  <a:srgbClr val="FFFFFF"/>
                </a:solidFill>
              </a:rPr>
              <a:t>apixaban</a:t>
            </a:r>
            <a:r>
              <a:rPr lang="en-US" sz="1600" dirty="0">
                <a:solidFill>
                  <a:srgbClr val="FFFFFF"/>
                </a:solidFill>
              </a:rPr>
              <a:t> bid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03169" y="3133220"/>
            <a:ext cx="1598885" cy="142529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Placebo aspirin OD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+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Active </a:t>
            </a:r>
            <a:r>
              <a:rPr lang="en-US" sz="1400" dirty="0" err="1">
                <a:solidFill>
                  <a:srgbClr val="FFFFFF"/>
                </a:solidFill>
              </a:rPr>
              <a:t>apixaban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5mg or 2.5mg* bid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0251" y="4996252"/>
            <a:ext cx="5805836" cy="163014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Follow-up Visits at 1 month and every 6 months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until 248 primary efficacy outcomes (est. </a:t>
            </a:r>
            <a:r>
              <a:rPr lang="en-US" sz="1400" b="1" dirty="0" err="1">
                <a:solidFill>
                  <a:srgbClr val="FFFFFF"/>
                </a:solidFill>
              </a:rPr>
              <a:t>avg</a:t>
            </a:r>
            <a:r>
              <a:rPr lang="en-US" sz="1400" b="1" dirty="0">
                <a:solidFill>
                  <a:srgbClr val="FFFFFF"/>
                </a:solidFill>
              </a:rPr>
              <a:t> 3 </a:t>
            </a:r>
            <a:r>
              <a:rPr lang="en-US" sz="1400" b="1" dirty="0" err="1">
                <a:solidFill>
                  <a:srgbClr val="FFFFFF"/>
                </a:solidFill>
              </a:rPr>
              <a:t>yrs</a:t>
            </a:r>
            <a:r>
              <a:rPr lang="en-US" sz="1400" b="1" dirty="0">
                <a:solidFill>
                  <a:srgbClr val="FFFFFF"/>
                </a:solidFill>
              </a:rPr>
              <a:t>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solidFill>
                  <a:srgbClr val="FFFFFF"/>
                </a:solidFill>
              </a:rPr>
              <a:t>Primary Efficacy Outcomes:</a:t>
            </a:r>
            <a:r>
              <a:rPr lang="en-US" sz="1400" dirty="0">
                <a:solidFill>
                  <a:srgbClr val="FFFFFF"/>
                </a:solidFill>
              </a:rPr>
              <a:t>						</a:t>
            </a:r>
            <a:r>
              <a:rPr lang="en-US" sz="1400" u="sng" dirty="0">
                <a:solidFill>
                  <a:srgbClr val="FFFFFF"/>
                </a:solidFill>
              </a:rPr>
              <a:t>Primary Safety Outcomes: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Stroke (including TIA with imaging)					Major Bleeding (ISTH)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Systemic Embolism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99191" y="1687254"/>
            <a:ext cx="0" cy="375310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37762" y="4558510"/>
            <a:ext cx="243980" cy="324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16878" y="2677829"/>
            <a:ext cx="285749" cy="33989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70440" y="2672995"/>
            <a:ext cx="253928" cy="34472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481565" y="4609568"/>
            <a:ext cx="285606" cy="324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02678" y="2354954"/>
            <a:ext cx="221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FFFFFF"/>
                </a:solidFill>
              </a:rPr>
              <a:t>* </a:t>
            </a:r>
            <a:r>
              <a:rPr lang="en-US" sz="1400" dirty="0">
                <a:solidFill>
                  <a:srgbClr val="FFFFFF"/>
                </a:solidFill>
              </a:rPr>
              <a:t>2.5 mg if either of the following: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marL="128588" indent="-1285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At least 2 of 3 of:</a:t>
            </a:r>
          </a:p>
          <a:p>
            <a:pPr marL="471488" lvl="1" indent="-1285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Age ≥ 80</a:t>
            </a:r>
          </a:p>
          <a:p>
            <a:pPr marL="471488" lvl="1" indent="-1285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Weight ≤ 65 kg</a:t>
            </a:r>
          </a:p>
          <a:p>
            <a:pPr marL="471488" lvl="1" indent="-1285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Serum Creatinine ≥ 133 µ</a:t>
            </a:r>
            <a:r>
              <a:rPr lang="en-US" sz="1400" dirty="0" err="1">
                <a:solidFill>
                  <a:srgbClr val="FFFFFF"/>
                </a:solidFill>
              </a:rPr>
              <a:t>mol</a:t>
            </a:r>
            <a:r>
              <a:rPr lang="en-US" sz="1400" dirty="0">
                <a:solidFill>
                  <a:srgbClr val="FFFFFF"/>
                </a:solidFill>
              </a:rPr>
              <a:t>/L (1.5 mg/</a:t>
            </a:r>
            <a:r>
              <a:rPr lang="en-US" sz="1400" dirty="0" err="1">
                <a:solidFill>
                  <a:srgbClr val="FFFFFF"/>
                </a:solidFill>
              </a:rPr>
              <a:t>dL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marL="128588" indent="-1285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Ongoing need for inhibitor of both CYP3A4 and P-glycoprotein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53301" y="3286129"/>
            <a:ext cx="1093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Double-blind,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double-dummy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 design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46" y="341194"/>
            <a:ext cx="2735668" cy="16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79" y="387546"/>
            <a:ext cx="3302849" cy="16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What is Atrial Fibrillation?</a:t>
            </a:r>
            <a:endParaRPr lang="en-CA" alt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89370" y="1951830"/>
            <a:ext cx="5543550" cy="4209409"/>
          </a:xfrm>
        </p:spPr>
        <p:txBody>
          <a:bodyPr/>
          <a:lstStyle/>
          <a:p>
            <a:r>
              <a:rPr lang="en-CA" dirty="0" smtClean="0"/>
              <a:t>Cohort studies such as Framingham performed 12-lead ECG 1-2/year</a:t>
            </a:r>
          </a:p>
          <a:p>
            <a:r>
              <a:rPr lang="en-CA" dirty="0" smtClean="0"/>
              <a:t>70-80% of patients in RCTs of anticoagulation had persistent or permanent AF (those with paroxysmal had to have high burden)</a:t>
            </a:r>
            <a:endParaRPr lang="en-CA" dirty="0"/>
          </a:p>
        </p:txBody>
      </p:sp>
      <p:pic>
        <p:nvPicPr>
          <p:cNvPr id="14339" name="Picture 3" descr="C:\Docs\images\ECG\AF\AF #1170822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" y="2073907"/>
            <a:ext cx="5857270" cy="39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Role of Oral Anticoagulation in SCAF?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77309"/>
          </a:xfrm>
        </p:spPr>
        <p:txBody>
          <a:bodyPr/>
          <a:lstStyle/>
          <a:p>
            <a:r>
              <a:rPr lang="en-CA" dirty="0" smtClean="0"/>
              <a:t>Ongoing studies will determine the value of oral anticoagulation for patients with PM or ICD who develop SCAF</a:t>
            </a:r>
          </a:p>
          <a:p>
            <a:pPr lvl="1"/>
            <a:r>
              <a:rPr lang="en-CA" dirty="0" smtClean="0"/>
              <a:t>Relative risk reduction</a:t>
            </a:r>
          </a:p>
          <a:p>
            <a:pPr lvl="1"/>
            <a:r>
              <a:rPr lang="en-CA" dirty="0" smtClean="0"/>
              <a:t>Absolute risk reduction, risk-benefit ratio, cost-effectiveness</a:t>
            </a:r>
          </a:p>
          <a:p>
            <a:r>
              <a:rPr lang="en-CA" dirty="0" smtClean="0"/>
              <a:t>Until then, certain patient groups may warrant empiric therapy with OAC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SCAF &gt; 24 hours in duration</a:t>
            </a:r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Recent cardio-embolic stroke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5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57" y="2084005"/>
            <a:ext cx="3398193" cy="418886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409709" cy="1231901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Sub-Clinical AF: Beyond the Pacemaker Population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Cryptogenic Stroke: 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>CRYSTAL-AF (N=450)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40" y="1693717"/>
            <a:ext cx="5327230" cy="49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8229600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FF00"/>
                </a:solidFill>
                <a:ea typeface="ＭＳ Ｐゴシック" pitchFamily="-108" charset="-128"/>
              </a:rPr>
              <a:t>CRYSTAL-AF Trial: AF at 3 years</a:t>
            </a:r>
            <a:br>
              <a:rPr lang="en-US" altLang="en-US" sz="3200" b="1" dirty="0">
                <a:solidFill>
                  <a:srgbClr val="FFFF00"/>
                </a:solidFill>
                <a:ea typeface="ＭＳ Ｐゴシック" pitchFamily="-108" charset="-128"/>
              </a:rPr>
            </a:br>
            <a:r>
              <a:rPr lang="en-US" altLang="en-US" sz="3200" b="1" dirty="0">
                <a:solidFill>
                  <a:schemeClr val="tx1"/>
                </a:solidFill>
                <a:ea typeface="ＭＳ Ｐゴシック" pitchFamily="-108" charset="-128"/>
              </a:rPr>
              <a:t>R. Bernstein 2014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874963" y="6416675"/>
            <a:ext cx="666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Rate of detection in ICM arm was 30.0% vs 3.0% in control arm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09700"/>
            <a:ext cx="6802438" cy="47831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il_fi" descr="http://t1.gstatic.com/images?q=tbn:ANd9GcRQP6oEaIvFk7ketxhT9zY0_ts6UsJbmm5mRJ14s8nIyrF9Rl3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5" y="1873566"/>
            <a:ext cx="3230017" cy="14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77" y="218405"/>
            <a:ext cx="5572309" cy="12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8" y="3785231"/>
            <a:ext cx="4002832" cy="2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848167"/>
            <a:ext cx="10972800" cy="4779538"/>
          </a:xfrm>
        </p:spPr>
        <p:txBody>
          <a:bodyPr/>
          <a:lstStyle/>
          <a:p>
            <a:r>
              <a:rPr lang="en-CA" sz="2400" dirty="0">
                <a:latin typeface="Helvetica" panose="020B0604020202020204" pitchFamily="34" charset="0"/>
                <a:cs typeface="Helvetica" panose="020B0604020202020204" pitchFamily="34" charset="0"/>
              </a:rPr>
              <a:t>Age ≥ </a:t>
            </a:r>
            <a:r>
              <a:rPr lang="en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65, attending cardiology/neurology clinic</a:t>
            </a:r>
            <a:endParaRPr lang="en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CA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</a:p>
          <a:p>
            <a:pPr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One of :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-CHA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DS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-VASc ≥ 2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-Obstructive sleep apnea 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-BMI &gt;30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One of :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-Left atrial volume ≥ 58ml or LA diameter ≥ 4.4cm</a:t>
            </a:r>
          </a:p>
          <a:p>
            <a:pPr marL="457200" lvl="2" indent="0">
              <a:spcBef>
                <a:spcPts val="1000"/>
              </a:spcBef>
              <a:buNone/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-Serum NT-ProBNP ≥ 290 pg/mL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9577137" y="61361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Healey JS</a:t>
            </a:r>
          </a:p>
          <a:p>
            <a:r>
              <a:rPr lang="en-US" dirty="0" smtClean="0"/>
              <a:t>Circulation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835" y="148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ASSERT-II: Patient Characteristics (N=256)</a:t>
            </a:r>
            <a:endParaRPr lang="en-US" sz="3600" b="1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66" y="5997145"/>
            <a:ext cx="1980155" cy="568022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662403"/>
              </p:ext>
            </p:extLst>
          </p:nvPr>
        </p:nvGraphicFramePr>
        <p:xfrm>
          <a:off x="1828801" y="1414051"/>
          <a:ext cx="8093808" cy="51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Age, mean±SD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73.85</a:t>
                      </a:r>
                      <a:r>
                        <a:rPr lang="en-CA" sz="2000" b="1" u="none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</a:t>
                      </a:r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6.24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Female,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 (34.4)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Caucasian,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246 (96.1)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History of Hypertension,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188 (73.4)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Heart</a:t>
                      </a:r>
                      <a:r>
                        <a:rPr lang="en-CA" sz="2000" b="1" kern="1200" baseline="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failure</a:t>
                      </a: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n(%)</a:t>
                      </a:r>
                      <a:endParaRPr lang="en-CA" sz="2000" b="1" kern="1200" dirty="0" smtClean="0">
                        <a:solidFill>
                          <a:schemeClr val="bg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 (8.6)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Diabetes, n(%)</a:t>
                      </a:r>
                      <a:endParaRPr lang="en-CA" sz="2000" b="1" kern="1200" dirty="0" smtClean="0">
                        <a:solidFill>
                          <a:schemeClr val="bg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 (25.0)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Prior stroke, TIA or SE, n(%)</a:t>
                      </a: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123 (48.0)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Sleep Apnea, n(%)</a:t>
                      </a:r>
                      <a:endParaRPr lang="en-CA" sz="2000" b="1" kern="1200" dirty="0" smtClean="0">
                        <a:solidFill>
                          <a:schemeClr val="bg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 (11.3)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BMI</a:t>
                      </a:r>
                      <a:endParaRPr lang="en-CA" sz="2000" b="1" kern="1200" dirty="0" smtClean="0">
                        <a:solidFill>
                          <a:schemeClr val="bg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28.69±4.64</a:t>
                      </a:r>
                      <a:endParaRPr lang="en-US" sz="2000" b="1" kern="12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38097" marR="3809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Valvular</a:t>
                      </a:r>
                      <a:r>
                        <a:rPr lang="en-CA" sz="2000" b="1" kern="1200" baseline="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Heart</a:t>
                      </a: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Disease, n(%)</a:t>
                      </a:r>
                      <a:endParaRPr lang="en-CA" sz="2000" b="1" kern="1200" dirty="0" smtClean="0">
                        <a:solidFill>
                          <a:schemeClr val="bg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 (14.5)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</a:t>
                      </a:r>
                      <a:r>
                        <a:rPr lang="en-CA" sz="2000" b="1" kern="1200" baseline="-250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DS</a:t>
                      </a:r>
                      <a:r>
                        <a:rPr lang="en-CA" sz="2000" b="1" kern="1200" baseline="-250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CA" sz="2000" b="1" kern="1200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-VASc, mean±SD</a:t>
                      </a:r>
                      <a:endParaRPr lang="en-CA" sz="2000" b="1" kern="1200" dirty="0" smtClean="0">
                        <a:solidFill>
                          <a:schemeClr val="bg2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5" marR="91435" marT="45712" marB="45712">
                    <a:lnL w="12700" cmpd="sng">
                      <a:noFill/>
                    </a:lnL>
                    <a:lnR w="12700" cmpd="sng">
                      <a:noFill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4.14</a:t>
                      </a:r>
                      <a:r>
                        <a:rPr lang="en-CA" sz="2000" b="1" u="none" dirty="0" smtClean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±1.36</a:t>
                      </a:r>
                      <a:endParaRPr lang="en-CA" sz="2000" b="1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3" marR="91433" marT="45724" marB="45724">
                    <a:lnL w="12700" cmpd="sng">
                      <a:noFill/>
                    </a:lnL>
                    <a:lnR w="12700" cmpd="sng">
                      <a:noFill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diameter (cm), mean±SD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4.74</a:t>
                      </a:r>
                      <a:r>
                        <a:rPr lang="en-CA" sz="2000" b="1" u="none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±0.79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 volume (ml), mean±SD</a:t>
                      </a:r>
                      <a:endParaRPr lang="en-CA" sz="2000" b="1" kern="1200" dirty="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76.53</a:t>
                      </a:r>
                      <a:r>
                        <a:rPr lang="en-CA" sz="2000" b="1" u="none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±20.61</a:t>
                      </a:r>
                      <a:endParaRPr lang="en-CA" sz="20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25521" y="2108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n-lt"/>
                <a:cs typeface="Helvetica" panose="020B0604020202020204" pitchFamily="34" charset="0"/>
              </a:rPr>
              <a:t>ASSERT-II: Incidence of SCAF</a:t>
            </a:r>
            <a:endParaRPr lang="en-US" b="1" dirty="0">
              <a:solidFill>
                <a:srgbClr val="FFFF00"/>
              </a:solidFill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7" y="428571"/>
            <a:ext cx="2667005" cy="7650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48090" y="1463040"/>
            <a:ext cx="10611850" cy="5248656"/>
            <a:chOff x="1005840" y="1463040"/>
            <a:chExt cx="10611850" cy="524865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680960" y="1463040"/>
              <a:ext cx="3466592" cy="5242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29598" y="2053644"/>
              <a:ext cx="4488092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34.4% (27.7% </a:t>
              </a:r>
              <a:r>
                <a:rPr lang="en-CA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42.3</a:t>
              </a:r>
              <a:r>
                <a:rPr lang="en-CA" sz="2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  <a:endParaRPr lang="en-C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1988" y="1525941"/>
              <a:ext cx="3565564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Rate per year (95% CI)</a:t>
              </a:r>
              <a:endParaRPr lang="en-CA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0" y="1463040"/>
              <a:ext cx="6748272" cy="52486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7533863" y="3048812"/>
            <a:ext cx="356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21.8% (16.7% –</a:t>
            </a:r>
            <a:r>
              <a:rPr lang="en-C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27.8%)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8280" y="4544929"/>
            <a:ext cx="358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A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7.1% (4.5% – </a:t>
            </a:r>
            <a:r>
              <a:rPr lang="en-CA" sz="2400" b="1" dirty="0" smtClean="0">
                <a:solidFill>
                  <a:srgbClr val="FFA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</a:t>
            </a:r>
            <a:r>
              <a:rPr lang="en-CA" sz="2400" b="1" dirty="0">
                <a:solidFill>
                  <a:srgbClr val="FFA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488" y="5098903"/>
            <a:ext cx="303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 (1.2% 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5.0%)</a:t>
            </a:r>
            <a:endParaRPr lang="en-CA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0" y="1463040"/>
            <a:ext cx="6748272" cy="5248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0" y="1463040"/>
            <a:ext cx="6748272" cy="5248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0" y="1463040"/>
            <a:ext cx="6748272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3577" y="-78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cs typeface="Helvetica" panose="020B0604020202020204" pitchFamily="34" charset="0"/>
              </a:rPr>
              <a:t>ASSERT-II: SCAF ≥ 5 Minutes by Sub-Group</a:t>
            </a:r>
            <a:endParaRPr lang="en-US" sz="3600" b="1" dirty="0">
              <a:solidFill>
                <a:srgbClr val="FFFF00"/>
              </a:solidFill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39" y="5664379"/>
            <a:ext cx="2667005" cy="76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24" y="1070307"/>
            <a:ext cx="7223760" cy="5417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3575" y="1057275"/>
            <a:ext cx="7210425" cy="54292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1553825" y="6121652"/>
            <a:ext cx="70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286000" y="6561141"/>
            <a:ext cx="5524500" cy="190500"/>
          </a:xfrm>
          <a:prstGeom prst="rect">
            <a:avLst/>
          </a:prstGeom>
        </p:spPr>
        <p:txBody>
          <a:bodyPr/>
          <a:lstStyle/>
          <a:p>
            <a:r>
              <a:rPr lang="da-DK" sz="800" dirty="0">
                <a:solidFill>
                  <a:schemeClr val="bg1"/>
                </a:solidFill>
              </a:rPr>
              <a:t>Visia AF™ ICD System Overview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Merger of ILR and ICD AF Detection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8212416" y="3283240"/>
            <a:ext cx="684349" cy="4947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48" tIns="45368" rIns="90648" bIns="45368" rtlCol="0" anchor="t" anchorCtr="0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1771" y="2561110"/>
            <a:ext cx="4930775" cy="1938992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 marL="225425" indent="-225425">
              <a:buFont typeface="Wingdings" charset="2"/>
              <a:buChar char="§"/>
            </a:pPr>
            <a:r>
              <a:rPr lang="en-US" sz="2400" dirty="0" smtClean="0"/>
              <a:t>S</a:t>
            </a:r>
            <a:r>
              <a:rPr lang="en-US" sz="2400" b="1" dirty="0" smtClean="0"/>
              <a:t>ingle </a:t>
            </a:r>
            <a:r>
              <a:rPr lang="en-US" sz="2400" b="1" dirty="0"/>
              <a:t>chamber ICD</a:t>
            </a:r>
            <a:r>
              <a:rPr lang="en-US" sz="2400" dirty="0"/>
              <a:t> with a </a:t>
            </a:r>
            <a:r>
              <a:rPr lang="en-US" sz="2400" b="1" dirty="0"/>
              <a:t>traditional lead </a:t>
            </a:r>
            <a:r>
              <a:rPr lang="en-US" sz="2400" dirty="0"/>
              <a:t>which enables physicians to continuously </a:t>
            </a:r>
            <a:r>
              <a:rPr lang="en-US" sz="2400" b="1" dirty="0"/>
              <a:t>monitor, diagnose, and manage </a:t>
            </a:r>
            <a:r>
              <a:rPr lang="en-US" sz="2400" dirty="0"/>
              <a:t>AF patients</a:t>
            </a:r>
          </a:p>
          <a:p>
            <a:pPr marL="225425" indent="-225425">
              <a:buFont typeface="Wingdings" charset="2"/>
              <a:buChar char="§"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70" y="1844899"/>
            <a:ext cx="3959004" cy="38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115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 Questions Raised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 result of NAVIGATE-ESUS</a:t>
            </a:r>
          </a:p>
          <a:p>
            <a:pPr lvl="1"/>
            <a:r>
              <a:rPr lang="en-US" dirty="0" smtClean="0"/>
              <a:t>Echo/</a:t>
            </a:r>
            <a:r>
              <a:rPr lang="en-US" dirty="0" err="1" smtClean="0"/>
              <a:t>Holter</a:t>
            </a:r>
            <a:r>
              <a:rPr lang="en-US" dirty="0" smtClean="0"/>
              <a:t> sub-study. HAVOC score</a:t>
            </a:r>
          </a:p>
          <a:p>
            <a:pPr lvl="1"/>
            <a:r>
              <a:rPr lang="en-US" dirty="0" smtClean="0"/>
              <a:t>Ongoing RESPECT-ESUS trial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Beneficial effect in COMPASS on ischemic stroke</a:t>
            </a:r>
          </a:p>
          <a:p>
            <a:pPr lvl="1"/>
            <a:r>
              <a:rPr lang="en-US" dirty="0" smtClean="0"/>
              <a:t>42% RRR</a:t>
            </a:r>
          </a:p>
          <a:p>
            <a:endParaRPr lang="en-US" dirty="0" smtClean="0"/>
          </a:p>
          <a:p>
            <a:r>
              <a:rPr lang="en-US" dirty="0" smtClean="0"/>
              <a:t>NOAH-AF and </a:t>
            </a:r>
            <a:r>
              <a:rPr lang="en-US" dirty="0" err="1" smtClean="0"/>
              <a:t>ARTESiA</a:t>
            </a:r>
            <a:r>
              <a:rPr lang="en-US" dirty="0" smtClean="0"/>
              <a:t> trials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2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80" y="729453"/>
            <a:ext cx="10289196" cy="799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5400" u="sng" dirty="0">
                <a:solidFill>
                  <a:srgbClr val="FFFF00"/>
                </a:solidFill>
              </a:rPr>
              <a:t>Sub-Clinical</a:t>
            </a:r>
            <a:r>
              <a:rPr lang="en-CA" sz="5400" dirty="0">
                <a:solidFill>
                  <a:srgbClr val="FFFF00"/>
                </a:solidFill>
              </a:rPr>
              <a:t> AF Detected by Pacemakers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658" y="4161574"/>
            <a:ext cx="6149238" cy="1839176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buFont typeface="Wingdings" pitchFamily="2" charset="2"/>
              <a:buNone/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82432"/>
              </p:ext>
            </p:extLst>
          </p:nvPr>
        </p:nvGraphicFramePr>
        <p:xfrm>
          <a:off x="1928482" y="2360882"/>
          <a:ext cx="8453588" cy="18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PhotoImpact" r:id="rId3" imgW="9157734" imgH="1910857" progId="">
                  <p:embed/>
                </p:oleObj>
              </mc:Choice>
              <mc:Fallback>
                <p:oleObj name="PhotoImpact" r:id="rId3" imgW="9157734" imgH="1910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743" r="33012" b="63107"/>
                      <a:stretch>
                        <a:fillRect/>
                      </a:stretch>
                    </p:blipFill>
                    <p:spPr bwMode="auto">
                      <a:xfrm>
                        <a:off x="1928482" y="2360882"/>
                        <a:ext cx="8453588" cy="180069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8482" y="4763067"/>
            <a:ext cx="934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3200" dirty="0" smtClean="0"/>
              <a:t>Mostly asymptomatic</a:t>
            </a:r>
          </a:p>
          <a:p>
            <a:pPr marL="342900" indent="-342900">
              <a:buAutoNum type="arabicPeriod"/>
            </a:pPr>
            <a:r>
              <a:rPr lang="en-CA" sz="3200" dirty="0" smtClean="0"/>
              <a:t>Relatively short episodes detected only 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    with long-term, continuous monitoring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0770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Conclusions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Sub-clinical AF is common not only in patients with pacemakers, but more broadly in elderly individuals</a:t>
            </a:r>
          </a:p>
          <a:p>
            <a:pPr lvl="1"/>
            <a:r>
              <a:rPr lang="en-CA" dirty="0" smtClean="0"/>
              <a:t>Possibly 25-30% of all individuals &gt; 65 years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Sub-clinical AF is different from typical, clinical AF</a:t>
            </a:r>
          </a:p>
          <a:p>
            <a:pPr lvl="1"/>
            <a:r>
              <a:rPr lang="en-CA" dirty="0" smtClean="0"/>
              <a:t>Stroke risk factor vs. risk marker?</a:t>
            </a:r>
          </a:p>
          <a:p>
            <a:pPr lvl="1"/>
            <a:r>
              <a:rPr lang="en-CA" dirty="0" smtClean="0"/>
              <a:t>Ongoing trials will define the role of oral 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255414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rgbClr val="FFFF00"/>
                </a:solidFill>
              </a:rPr>
              <a:t>Importance of Sampling Method</a:t>
            </a:r>
            <a:endParaRPr lang="en-CA" sz="5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6" y="3241167"/>
            <a:ext cx="5285367" cy="180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6" y="2199893"/>
            <a:ext cx="6424805" cy="3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5562" y="4359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CA" sz="4800" dirty="0" smtClean="0">
                <a:solidFill>
                  <a:srgbClr val="FFFF00"/>
                </a:solidFill>
              </a:rPr>
              <a:t>ASSERT, NEJM 2012 </a:t>
            </a:r>
            <a:r>
              <a:rPr lang="en-CA" sz="3200" dirty="0" smtClean="0">
                <a:solidFill>
                  <a:srgbClr val="FFFF00"/>
                </a:solidFill>
              </a:rPr>
              <a:t/>
            </a:r>
            <a:br>
              <a:rPr lang="en-CA" sz="3200" dirty="0" smtClean="0">
                <a:solidFill>
                  <a:srgbClr val="FFFF00"/>
                </a:solidFill>
              </a:rPr>
            </a:br>
            <a:r>
              <a:rPr lang="en-CA" sz="3200" dirty="0" smtClean="0">
                <a:solidFill>
                  <a:schemeClr val="tx1"/>
                </a:solidFill>
              </a:rPr>
              <a:t>Atrial </a:t>
            </a:r>
            <a:r>
              <a:rPr lang="en-CA" sz="3200" dirty="0">
                <a:solidFill>
                  <a:schemeClr val="tx1"/>
                </a:solidFill>
              </a:rPr>
              <a:t>Tachyarrhythmia &gt; 6 min, &gt;190 bpm</a:t>
            </a:r>
            <a:r>
              <a:rPr lang="en-CA" sz="3200" dirty="0">
                <a:solidFill>
                  <a:srgbClr val="FFFF00"/>
                </a:solidFill>
              </a:rPr>
              <a:t/>
            </a:r>
            <a:br>
              <a:rPr lang="en-CA" sz="3200" dirty="0">
                <a:solidFill>
                  <a:srgbClr val="FFFF00"/>
                </a:solidFill>
              </a:rPr>
            </a:br>
            <a:endParaRPr lang="en-CA" sz="2400" dirty="0">
              <a:solidFill>
                <a:srgbClr val="FFFF00"/>
              </a:solidFill>
            </a:endParaRPr>
          </a:p>
        </p:txBody>
      </p:sp>
      <p:grpSp>
        <p:nvGrpSpPr>
          <p:cNvPr id="10243" name="Group 4"/>
          <p:cNvGrpSpPr>
            <a:grpSpLocks noChangeAspect="1"/>
          </p:cNvGrpSpPr>
          <p:nvPr/>
        </p:nvGrpSpPr>
        <p:grpSpPr bwMode="auto">
          <a:xfrm>
            <a:off x="2744948" y="1700956"/>
            <a:ext cx="7040403" cy="5079827"/>
            <a:chOff x="-25" y="96"/>
            <a:chExt cx="5785" cy="4175"/>
          </a:xfrm>
        </p:grpSpPr>
        <p:sp>
          <p:nvSpPr>
            <p:cNvPr id="102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98"/>
              <a:ext cx="5760" cy="412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671" y="843"/>
              <a:ext cx="5074" cy="2737"/>
            </a:xfrm>
            <a:custGeom>
              <a:avLst/>
              <a:gdLst>
                <a:gd name="T0" fmla="*/ 26 w 5074"/>
                <a:gd name="T1" fmla="*/ 2619 h 2737"/>
                <a:gd name="T2" fmla="*/ 56 w 5074"/>
                <a:gd name="T3" fmla="*/ 2564 h 2737"/>
                <a:gd name="T4" fmla="*/ 84 w 5074"/>
                <a:gd name="T5" fmla="*/ 2513 h 2737"/>
                <a:gd name="T6" fmla="*/ 120 w 5074"/>
                <a:gd name="T7" fmla="*/ 2481 h 2737"/>
                <a:gd name="T8" fmla="*/ 146 w 5074"/>
                <a:gd name="T9" fmla="*/ 2432 h 2737"/>
                <a:gd name="T10" fmla="*/ 186 w 5074"/>
                <a:gd name="T11" fmla="*/ 2392 h 2737"/>
                <a:gd name="T12" fmla="*/ 216 w 5074"/>
                <a:gd name="T13" fmla="*/ 2344 h 2737"/>
                <a:gd name="T14" fmla="*/ 256 w 5074"/>
                <a:gd name="T15" fmla="*/ 2315 h 2737"/>
                <a:gd name="T16" fmla="*/ 283 w 5074"/>
                <a:gd name="T17" fmla="*/ 2272 h 2737"/>
                <a:gd name="T18" fmla="*/ 312 w 5074"/>
                <a:gd name="T19" fmla="*/ 2210 h 2737"/>
                <a:gd name="T20" fmla="*/ 342 w 5074"/>
                <a:gd name="T21" fmla="*/ 2159 h 2737"/>
                <a:gd name="T22" fmla="*/ 379 w 5074"/>
                <a:gd name="T23" fmla="*/ 2122 h 2737"/>
                <a:gd name="T24" fmla="*/ 419 w 5074"/>
                <a:gd name="T25" fmla="*/ 2082 h 2737"/>
                <a:gd name="T26" fmla="*/ 451 w 5074"/>
                <a:gd name="T27" fmla="*/ 2047 h 2737"/>
                <a:gd name="T28" fmla="*/ 481 w 5074"/>
                <a:gd name="T29" fmla="*/ 2007 h 2737"/>
                <a:gd name="T30" fmla="*/ 529 w 5074"/>
                <a:gd name="T31" fmla="*/ 1968 h 2737"/>
                <a:gd name="T32" fmla="*/ 559 w 5074"/>
                <a:gd name="T33" fmla="*/ 1927 h 2737"/>
                <a:gd name="T34" fmla="*/ 591 w 5074"/>
                <a:gd name="T35" fmla="*/ 1889 h 2737"/>
                <a:gd name="T36" fmla="*/ 631 w 5074"/>
                <a:gd name="T37" fmla="*/ 1853 h 2737"/>
                <a:gd name="T38" fmla="*/ 674 w 5074"/>
                <a:gd name="T39" fmla="*/ 1824 h 2737"/>
                <a:gd name="T40" fmla="*/ 711 w 5074"/>
                <a:gd name="T41" fmla="*/ 1795 h 2737"/>
                <a:gd name="T42" fmla="*/ 750 w 5074"/>
                <a:gd name="T43" fmla="*/ 1768 h 2737"/>
                <a:gd name="T44" fmla="*/ 814 w 5074"/>
                <a:gd name="T45" fmla="*/ 1742 h 2737"/>
                <a:gd name="T46" fmla="*/ 890 w 5074"/>
                <a:gd name="T47" fmla="*/ 1720 h 2737"/>
                <a:gd name="T48" fmla="*/ 926 w 5074"/>
                <a:gd name="T49" fmla="*/ 1698 h 2737"/>
                <a:gd name="T50" fmla="*/ 1000 w 5074"/>
                <a:gd name="T51" fmla="*/ 1665 h 2737"/>
                <a:gd name="T52" fmla="*/ 1036 w 5074"/>
                <a:gd name="T53" fmla="*/ 1638 h 2737"/>
                <a:gd name="T54" fmla="*/ 1089 w 5074"/>
                <a:gd name="T55" fmla="*/ 1610 h 2737"/>
                <a:gd name="T56" fmla="*/ 1142 w 5074"/>
                <a:gd name="T57" fmla="*/ 1561 h 2737"/>
                <a:gd name="T58" fmla="*/ 1199 w 5074"/>
                <a:gd name="T59" fmla="*/ 1536 h 2737"/>
                <a:gd name="T60" fmla="*/ 1249 w 5074"/>
                <a:gd name="T61" fmla="*/ 1486 h 2737"/>
                <a:gd name="T62" fmla="*/ 1297 w 5074"/>
                <a:gd name="T63" fmla="*/ 1455 h 2737"/>
                <a:gd name="T64" fmla="*/ 1345 w 5074"/>
                <a:gd name="T65" fmla="*/ 1417 h 2737"/>
                <a:gd name="T66" fmla="*/ 1401 w 5074"/>
                <a:gd name="T67" fmla="*/ 1387 h 2737"/>
                <a:gd name="T68" fmla="*/ 1521 w 5074"/>
                <a:gd name="T69" fmla="*/ 1357 h 2737"/>
                <a:gd name="T70" fmla="*/ 1570 w 5074"/>
                <a:gd name="T71" fmla="*/ 1330 h 2737"/>
                <a:gd name="T72" fmla="*/ 1636 w 5074"/>
                <a:gd name="T73" fmla="*/ 1294 h 2737"/>
                <a:gd name="T74" fmla="*/ 1712 w 5074"/>
                <a:gd name="T75" fmla="*/ 1268 h 2737"/>
                <a:gd name="T76" fmla="*/ 1810 w 5074"/>
                <a:gd name="T77" fmla="*/ 1242 h 2737"/>
                <a:gd name="T78" fmla="*/ 1908 w 5074"/>
                <a:gd name="T79" fmla="*/ 1219 h 2737"/>
                <a:gd name="T80" fmla="*/ 2038 w 5074"/>
                <a:gd name="T81" fmla="*/ 1183 h 2737"/>
                <a:gd name="T82" fmla="*/ 2137 w 5074"/>
                <a:gd name="T83" fmla="*/ 1155 h 2737"/>
                <a:gd name="T84" fmla="*/ 2231 w 5074"/>
                <a:gd name="T85" fmla="*/ 1117 h 2737"/>
                <a:gd name="T86" fmla="*/ 2303 w 5074"/>
                <a:gd name="T87" fmla="*/ 1088 h 2737"/>
                <a:gd name="T88" fmla="*/ 2390 w 5074"/>
                <a:gd name="T89" fmla="*/ 1052 h 2737"/>
                <a:gd name="T90" fmla="*/ 2443 w 5074"/>
                <a:gd name="T91" fmla="*/ 1020 h 2737"/>
                <a:gd name="T92" fmla="*/ 2522 w 5074"/>
                <a:gd name="T93" fmla="*/ 980 h 2737"/>
                <a:gd name="T94" fmla="*/ 2588 w 5074"/>
                <a:gd name="T95" fmla="*/ 943 h 2737"/>
                <a:gd name="T96" fmla="*/ 2656 w 5074"/>
                <a:gd name="T97" fmla="*/ 899 h 2737"/>
                <a:gd name="T98" fmla="*/ 2732 w 5074"/>
                <a:gd name="T99" fmla="*/ 868 h 2737"/>
                <a:gd name="T100" fmla="*/ 2821 w 5074"/>
                <a:gd name="T101" fmla="*/ 827 h 2737"/>
                <a:gd name="T102" fmla="*/ 2878 w 5074"/>
                <a:gd name="T103" fmla="*/ 786 h 2737"/>
                <a:gd name="T104" fmla="*/ 2977 w 5074"/>
                <a:gd name="T105" fmla="*/ 746 h 2737"/>
                <a:gd name="T106" fmla="*/ 3087 w 5074"/>
                <a:gd name="T107" fmla="*/ 701 h 2737"/>
                <a:gd name="T108" fmla="*/ 3173 w 5074"/>
                <a:gd name="T109" fmla="*/ 649 h 2737"/>
                <a:gd name="T110" fmla="*/ 3342 w 5074"/>
                <a:gd name="T111" fmla="*/ 595 h 2737"/>
                <a:gd name="T112" fmla="*/ 3452 w 5074"/>
                <a:gd name="T113" fmla="*/ 537 h 2737"/>
                <a:gd name="T114" fmla="*/ 3668 w 5074"/>
                <a:gd name="T115" fmla="*/ 489 h 2737"/>
                <a:gd name="T116" fmla="*/ 3827 w 5074"/>
                <a:gd name="T117" fmla="*/ 420 h 2737"/>
                <a:gd name="T118" fmla="*/ 4049 w 5074"/>
                <a:gd name="T119" fmla="*/ 345 h 2737"/>
                <a:gd name="T120" fmla="*/ 4398 w 5074"/>
                <a:gd name="T121" fmla="*/ 246 h 2737"/>
                <a:gd name="T122" fmla="*/ 4603 w 5074"/>
                <a:gd name="T123" fmla="*/ 140 h 27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74"/>
                <a:gd name="T187" fmla="*/ 0 h 2737"/>
                <a:gd name="T188" fmla="*/ 5074 w 5074"/>
                <a:gd name="T189" fmla="*/ 2737 h 27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74" h="2737">
                  <a:moveTo>
                    <a:pt x="0" y="2737"/>
                  </a:moveTo>
                  <a:lnTo>
                    <a:pt x="4" y="2737"/>
                  </a:lnTo>
                  <a:lnTo>
                    <a:pt x="4" y="2706"/>
                  </a:lnTo>
                  <a:lnTo>
                    <a:pt x="7" y="2706"/>
                  </a:lnTo>
                  <a:lnTo>
                    <a:pt x="7" y="2685"/>
                  </a:lnTo>
                  <a:lnTo>
                    <a:pt x="10" y="2685"/>
                  </a:lnTo>
                  <a:lnTo>
                    <a:pt x="10" y="2671"/>
                  </a:lnTo>
                  <a:lnTo>
                    <a:pt x="14" y="2671"/>
                  </a:lnTo>
                  <a:lnTo>
                    <a:pt x="14" y="2658"/>
                  </a:lnTo>
                  <a:lnTo>
                    <a:pt x="16" y="2658"/>
                  </a:lnTo>
                  <a:lnTo>
                    <a:pt x="16" y="2646"/>
                  </a:lnTo>
                  <a:lnTo>
                    <a:pt x="20" y="2646"/>
                  </a:lnTo>
                  <a:lnTo>
                    <a:pt x="20" y="2632"/>
                  </a:lnTo>
                  <a:lnTo>
                    <a:pt x="24" y="2632"/>
                  </a:lnTo>
                  <a:lnTo>
                    <a:pt x="24" y="2631"/>
                  </a:lnTo>
                  <a:lnTo>
                    <a:pt x="26" y="2631"/>
                  </a:lnTo>
                  <a:lnTo>
                    <a:pt x="26" y="2619"/>
                  </a:lnTo>
                  <a:lnTo>
                    <a:pt x="30" y="2619"/>
                  </a:lnTo>
                  <a:lnTo>
                    <a:pt x="30" y="2616"/>
                  </a:lnTo>
                  <a:lnTo>
                    <a:pt x="34" y="2616"/>
                  </a:lnTo>
                  <a:lnTo>
                    <a:pt x="34" y="2608"/>
                  </a:lnTo>
                  <a:lnTo>
                    <a:pt x="36" y="2608"/>
                  </a:lnTo>
                  <a:lnTo>
                    <a:pt x="36" y="2602"/>
                  </a:lnTo>
                  <a:lnTo>
                    <a:pt x="40" y="2602"/>
                  </a:lnTo>
                  <a:lnTo>
                    <a:pt x="40" y="2593"/>
                  </a:lnTo>
                  <a:lnTo>
                    <a:pt x="44" y="2593"/>
                  </a:lnTo>
                  <a:lnTo>
                    <a:pt x="44" y="2585"/>
                  </a:lnTo>
                  <a:lnTo>
                    <a:pt x="46" y="2585"/>
                  </a:lnTo>
                  <a:lnTo>
                    <a:pt x="46" y="2579"/>
                  </a:lnTo>
                  <a:lnTo>
                    <a:pt x="50" y="2579"/>
                  </a:lnTo>
                  <a:lnTo>
                    <a:pt x="50" y="2572"/>
                  </a:lnTo>
                  <a:lnTo>
                    <a:pt x="54" y="2572"/>
                  </a:lnTo>
                  <a:lnTo>
                    <a:pt x="54" y="2564"/>
                  </a:lnTo>
                  <a:lnTo>
                    <a:pt x="56" y="2564"/>
                  </a:lnTo>
                  <a:lnTo>
                    <a:pt x="56" y="2560"/>
                  </a:lnTo>
                  <a:lnTo>
                    <a:pt x="60" y="2560"/>
                  </a:lnTo>
                  <a:lnTo>
                    <a:pt x="60" y="2554"/>
                  </a:lnTo>
                  <a:lnTo>
                    <a:pt x="64" y="2554"/>
                  </a:lnTo>
                  <a:lnTo>
                    <a:pt x="64" y="2547"/>
                  </a:lnTo>
                  <a:lnTo>
                    <a:pt x="66" y="2547"/>
                  </a:lnTo>
                  <a:lnTo>
                    <a:pt x="66" y="2542"/>
                  </a:lnTo>
                  <a:lnTo>
                    <a:pt x="70" y="2542"/>
                  </a:lnTo>
                  <a:lnTo>
                    <a:pt x="70" y="2534"/>
                  </a:lnTo>
                  <a:lnTo>
                    <a:pt x="74" y="2534"/>
                  </a:lnTo>
                  <a:lnTo>
                    <a:pt x="74" y="2532"/>
                  </a:lnTo>
                  <a:lnTo>
                    <a:pt x="76" y="2532"/>
                  </a:lnTo>
                  <a:lnTo>
                    <a:pt x="76" y="2522"/>
                  </a:lnTo>
                  <a:lnTo>
                    <a:pt x="80" y="2522"/>
                  </a:lnTo>
                  <a:lnTo>
                    <a:pt x="80" y="2516"/>
                  </a:lnTo>
                  <a:lnTo>
                    <a:pt x="84" y="2516"/>
                  </a:lnTo>
                  <a:lnTo>
                    <a:pt x="84" y="2513"/>
                  </a:lnTo>
                  <a:lnTo>
                    <a:pt x="86" y="2513"/>
                  </a:lnTo>
                  <a:lnTo>
                    <a:pt x="86" y="2509"/>
                  </a:lnTo>
                  <a:lnTo>
                    <a:pt x="90" y="2509"/>
                  </a:lnTo>
                  <a:lnTo>
                    <a:pt x="90" y="2507"/>
                  </a:lnTo>
                  <a:lnTo>
                    <a:pt x="94" y="2507"/>
                  </a:lnTo>
                  <a:lnTo>
                    <a:pt x="94" y="2503"/>
                  </a:lnTo>
                  <a:lnTo>
                    <a:pt x="96" y="2503"/>
                  </a:lnTo>
                  <a:lnTo>
                    <a:pt x="96" y="2497"/>
                  </a:lnTo>
                  <a:lnTo>
                    <a:pt x="100" y="2497"/>
                  </a:lnTo>
                  <a:lnTo>
                    <a:pt x="100" y="2493"/>
                  </a:lnTo>
                  <a:lnTo>
                    <a:pt x="104" y="2493"/>
                  </a:lnTo>
                  <a:lnTo>
                    <a:pt x="104" y="2490"/>
                  </a:lnTo>
                  <a:lnTo>
                    <a:pt x="110" y="2490"/>
                  </a:lnTo>
                  <a:lnTo>
                    <a:pt x="110" y="2487"/>
                  </a:lnTo>
                  <a:lnTo>
                    <a:pt x="116" y="2487"/>
                  </a:lnTo>
                  <a:lnTo>
                    <a:pt x="116" y="2481"/>
                  </a:lnTo>
                  <a:lnTo>
                    <a:pt x="120" y="2481"/>
                  </a:lnTo>
                  <a:lnTo>
                    <a:pt x="120" y="2474"/>
                  </a:lnTo>
                  <a:lnTo>
                    <a:pt x="124" y="2474"/>
                  </a:lnTo>
                  <a:lnTo>
                    <a:pt x="124" y="2472"/>
                  </a:lnTo>
                  <a:lnTo>
                    <a:pt x="126" y="2472"/>
                  </a:lnTo>
                  <a:lnTo>
                    <a:pt x="126" y="2465"/>
                  </a:lnTo>
                  <a:lnTo>
                    <a:pt x="130" y="2465"/>
                  </a:lnTo>
                  <a:lnTo>
                    <a:pt x="130" y="2463"/>
                  </a:lnTo>
                  <a:lnTo>
                    <a:pt x="134" y="2463"/>
                  </a:lnTo>
                  <a:lnTo>
                    <a:pt x="134" y="2459"/>
                  </a:lnTo>
                  <a:lnTo>
                    <a:pt x="136" y="2459"/>
                  </a:lnTo>
                  <a:lnTo>
                    <a:pt x="136" y="2452"/>
                  </a:lnTo>
                  <a:lnTo>
                    <a:pt x="140" y="2452"/>
                  </a:lnTo>
                  <a:lnTo>
                    <a:pt x="140" y="2446"/>
                  </a:lnTo>
                  <a:lnTo>
                    <a:pt x="144" y="2446"/>
                  </a:lnTo>
                  <a:lnTo>
                    <a:pt x="144" y="2438"/>
                  </a:lnTo>
                  <a:lnTo>
                    <a:pt x="146" y="2438"/>
                  </a:lnTo>
                  <a:lnTo>
                    <a:pt x="146" y="2432"/>
                  </a:lnTo>
                  <a:lnTo>
                    <a:pt x="150" y="2432"/>
                  </a:lnTo>
                  <a:lnTo>
                    <a:pt x="150" y="2428"/>
                  </a:lnTo>
                  <a:lnTo>
                    <a:pt x="154" y="2428"/>
                  </a:lnTo>
                  <a:lnTo>
                    <a:pt x="154" y="2417"/>
                  </a:lnTo>
                  <a:lnTo>
                    <a:pt x="156" y="2417"/>
                  </a:lnTo>
                  <a:lnTo>
                    <a:pt x="156" y="2413"/>
                  </a:lnTo>
                  <a:lnTo>
                    <a:pt x="160" y="2413"/>
                  </a:lnTo>
                  <a:lnTo>
                    <a:pt x="160" y="2411"/>
                  </a:lnTo>
                  <a:lnTo>
                    <a:pt x="164" y="2411"/>
                  </a:lnTo>
                  <a:lnTo>
                    <a:pt x="164" y="2405"/>
                  </a:lnTo>
                  <a:lnTo>
                    <a:pt x="166" y="2405"/>
                  </a:lnTo>
                  <a:lnTo>
                    <a:pt x="166" y="2401"/>
                  </a:lnTo>
                  <a:lnTo>
                    <a:pt x="176" y="2401"/>
                  </a:lnTo>
                  <a:lnTo>
                    <a:pt x="176" y="2399"/>
                  </a:lnTo>
                  <a:lnTo>
                    <a:pt x="183" y="2399"/>
                  </a:lnTo>
                  <a:lnTo>
                    <a:pt x="183" y="2392"/>
                  </a:lnTo>
                  <a:lnTo>
                    <a:pt x="186" y="2392"/>
                  </a:lnTo>
                  <a:lnTo>
                    <a:pt x="186" y="2387"/>
                  </a:lnTo>
                  <a:lnTo>
                    <a:pt x="190" y="2387"/>
                  </a:lnTo>
                  <a:lnTo>
                    <a:pt x="190" y="2377"/>
                  </a:lnTo>
                  <a:lnTo>
                    <a:pt x="196" y="2377"/>
                  </a:lnTo>
                  <a:lnTo>
                    <a:pt x="196" y="2371"/>
                  </a:lnTo>
                  <a:lnTo>
                    <a:pt x="200" y="2371"/>
                  </a:lnTo>
                  <a:lnTo>
                    <a:pt x="200" y="2365"/>
                  </a:lnTo>
                  <a:lnTo>
                    <a:pt x="203" y="2365"/>
                  </a:lnTo>
                  <a:lnTo>
                    <a:pt x="203" y="2361"/>
                  </a:lnTo>
                  <a:lnTo>
                    <a:pt x="206" y="2361"/>
                  </a:lnTo>
                  <a:lnTo>
                    <a:pt x="206" y="2359"/>
                  </a:lnTo>
                  <a:lnTo>
                    <a:pt x="210" y="2359"/>
                  </a:lnTo>
                  <a:lnTo>
                    <a:pt x="210" y="2355"/>
                  </a:lnTo>
                  <a:lnTo>
                    <a:pt x="213" y="2355"/>
                  </a:lnTo>
                  <a:lnTo>
                    <a:pt x="213" y="2353"/>
                  </a:lnTo>
                  <a:lnTo>
                    <a:pt x="216" y="2353"/>
                  </a:lnTo>
                  <a:lnTo>
                    <a:pt x="216" y="2344"/>
                  </a:lnTo>
                  <a:lnTo>
                    <a:pt x="220" y="2344"/>
                  </a:lnTo>
                  <a:lnTo>
                    <a:pt x="220" y="2342"/>
                  </a:lnTo>
                  <a:lnTo>
                    <a:pt x="223" y="2342"/>
                  </a:lnTo>
                  <a:lnTo>
                    <a:pt x="223" y="2336"/>
                  </a:lnTo>
                  <a:lnTo>
                    <a:pt x="230" y="2336"/>
                  </a:lnTo>
                  <a:lnTo>
                    <a:pt x="230" y="2332"/>
                  </a:lnTo>
                  <a:lnTo>
                    <a:pt x="236" y="2332"/>
                  </a:lnTo>
                  <a:lnTo>
                    <a:pt x="236" y="2330"/>
                  </a:lnTo>
                  <a:lnTo>
                    <a:pt x="240" y="2330"/>
                  </a:lnTo>
                  <a:lnTo>
                    <a:pt x="240" y="2324"/>
                  </a:lnTo>
                  <a:lnTo>
                    <a:pt x="246" y="2324"/>
                  </a:lnTo>
                  <a:lnTo>
                    <a:pt x="246" y="2320"/>
                  </a:lnTo>
                  <a:lnTo>
                    <a:pt x="250" y="2320"/>
                  </a:lnTo>
                  <a:lnTo>
                    <a:pt x="250" y="2318"/>
                  </a:lnTo>
                  <a:lnTo>
                    <a:pt x="253" y="2318"/>
                  </a:lnTo>
                  <a:lnTo>
                    <a:pt x="253" y="2315"/>
                  </a:lnTo>
                  <a:lnTo>
                    <a:pt x="256" y="2315"/>
                  </a:lnTo>
                  <a:lnTo>
                    <a:pt x="256" y="2309"/>
                  </a:lnTo>
                  <a:lnTo>
                    <a:pt x="259" y="2309"/>
                  </a:lnTo>
                  <a:lnTo>
                    <a:pt x="259" y="2306"/>
                  </a:lnTo>
                  <a:lnTo>
                    <a:pt x="263" y="2306"/>
                  </a:lnTo>
                  <a:lnTo>
                    <a:pt x="263" y="2300"/>
                  </a:lnTo>
                  <a:lnTo>
                    <a:pt x="266" y="2300"/>
                  </a:lnTo>
                  <a:lnTo>
                    <a:pt x="266" y="2291"/>
                  </a:lnTo>
                  <a:lnTo>
                    <a:pt x="269" y="2291"/>
                  </a:lnTo>
                  <a:lnTo>
                    <a:pt x="269" y="2283"/>
                  </a:lnTo>
                  <a:lnTo>
                    <a:pt x="273" y="2283"/>
                  </a:lnTo>
                  <a:lnTo>
                    <a:pt x="273" y="2280"/>
                  </a:lnTo>
                  <a:lnTo>
                    <a:pt x="276" y="2280"/>
                  </a:lnTo>
                  <a:lnTo>
                    <a:pt x="276" y="2277"/>
                  </a:lnTo>
                  <a:lnTo>
                    <a:pt x="279" y="2277"/>
                  </a:lnTo>
                  <a:lnTo>
                    <a:pt x="279" y="2274"/>
                  </a:lnTo>
                  <a:lnTo>
                    <a:pt x="283" y="2274"/>
                  </a:lnTo>
                  <a:lnTo>
                    <a:pt x="283" y="2272"/>
                  </a:lnTo>
                  <a:lnTo>
                    <a:pt x="286" y="2272"/>
                  </a:lnTo>
                  <a:lnTo>
                    <a:pt x="286" y="2268"/>
                  </a:lnTo>
                  <a:lnTo>
                    <a:pt x="289" y="2268"/>
                  </a:lnTo>
                  <a:lnTo>
                    <a:pt x="289" y="2261"/>
                  </a:lnTo>
                  <a:lnTo>
                    <a:pt x="293" y="2261"/>
                  </a:lnTo>
                  <a:lnTo>
                    <a:pt x="293" y="2257"/>
                  </a:lnTo>
                  <a:lnTo>
                    <a:pt x="296" y="2257"/>
                  </a:lnTo>
                  <a:lnTo>
                    <a:pt x="296" y="2251"/>
                  </a:lnTo>
                  <a:lnTo>
                    <a:pt x="299" y="2251"/>
                  </a:lnTo>
                  <a:lnTo>
                    <a:pt x="299" y="2243"/>
                  </a:lnTo>
                  <a:lnTo>
                    <a:pt x="303" y="2243"/>
                  </a:lnTo>
                  <a:lnTo>
                    <a:pt x="303" y="2229"/>
                  </a:lnTo>
                  <a:lnTo>
                    <a:pt x="306" y="2229"/>
                  </a:lnTo>
                  <a:lnTo>
                    <a:pt x="306" y="2217"/>
                  </a:lnTo>
                  <a:lnTo>
                    <a:pt x="309" y="2217"/>
                  </a:lnTo>
                  <a:lnTo>
                    <a:pt x="309" y="2210"/>
                  </a:lnTo>
                  <a:lnTo>
                    <a:pt x="312" y="2210"/>
                  </a:lnTo>
                  <a:lnTo>
                    <a:pt x="312" y="2204"/>
                  </a:lnTo>
                  <a:lnTo>
                    <a:pt x="316" y="2204"/>
                  </a:lnTo>
                  <a:lnTo>
                    <a:pt x="316" y="2200"/>
                  </a:lnTo>
                  <a:lnTo>
                    <a:pt x="319" y="2200"/>
                  </a:lnTo>
                  <a:lnTo>
                    <a:pt x="319" y="2193"/>
                  </a:lnTo>
                  <a:lnTo>
                    <a:pt x="322" y="2193"/>
                  </a:lnTo>
                  <a:lnTo>
                    <a:pt x="322" y="2187"/>
                  </a:lnTo>
                  <a:lnTo>
                    <a:pt x="326" y="2187"/>
                  </a:lnTo>
                  <a:lnTo>
                    <a:pt x="326" y="2179"/>
                  </a:lnTo>
                  <a:lnTo>
                    <a:pt x="329" y="2179"/>
                  </a:lnTo>
                  <a:lnTo>
                    <a:pt x="329" y="2173"/>
                  </a:lnTo>
                  <a:lnTo>
                    <a:pt x="332" y="2173"/>
                  </a:lnTo>
                  <a:lnTo>
                    <a:pt x="332" y="2168"/>
                  </a:lnTo>
                  <a:lnTo>
                    <a:pt x="339" y="2168"/>
                  </a:lnTo>
                  <a:lnTo>
                    <a:pt x="339" y="2162"/>
                  </a:lnTo>
                  <a:lnTo>
                    <a:pt x="342" y="2162"/>
                  </a:lnTo>
                  <a:lnTo>
                    <a:pt x="342" y="2159"/>
                  </a:lnTo>
                  <a:lnTo>
                    <a:pt x="345" y="2159"/>
                  </a:lnTo>
                  <a:lnTo>
                    <a:pt x="345" y="2152"/>
                  </a:lnTo>
                  <a:lnTo>
                    <a:pt x="349" y="2152"/>
                  </a:lnTo>
                  <a:lnTo>
                    <a:pt x="349" y="2140"/>
                  </a:lnTo>
                  <a:lnTo>
                    <a:pt x="352" y="2140"/>
                  </a:lnTo>
                  <a:lnTo>
                    <a:pt x="352" y="2137"/>
                  </a:lnTo>
                  <a:lnTo>
                    <a:pt x="355" y="2137"/>
                  </a:lnTo>
                  <a:lnTo>
                    <a:pt x="355" y="2133"/>
                  </a:lnTo>
                  <a:lnTo>
                    <a:pt x="359" y="2133"/>
                  </a:lnTo>
                  <a:lnTo>
                    <a:pt x="359" y="2130"/>
                  </a:lnTo>
                  <a:lnTo>
                    <a:pt x="365" y="2130"/>
                  </a:lnTo>
                  <a:lnTo>
                    <a:pt x="365" y="2127"/>
                  </a:lnTo>
                  <a:lnTo>
                    <a:pt x="369" y="2127"/>
                  </a:lnTo>
                  <a:lnTo>
                    <a:pt x="369" y="2124"/>
                  </a:lnTo>
                  <a:lnTo>
                    <a:pt x="375" y="2124"/>
                  </a:lnTo>
                  <a:lnTo>
                    <a:pt x="375" y="2122"/>
                  </a:lnTo>
                  <a:lnTo>
                    <a:pt x="379" y="2122"/>
                  </a:lnTo>
                  <a:lnTo>
                    <a:pt x="379" y="2113"/>
                  </a:lnTo>
                  <a:lnTo>
                    <a:pt x="389" y="2113"/>
                  </a:lnTo>
                  <a:lnTo>
                    <a:pt x="389" y="2111"/>
                  </a:lnTo>
                  <a:lnTo>
                    <a:pt x="392" y="2111"/>
                  </a:lnTo>
                  <a:lnTo>
                    <a:pt x="392" y="2108"/>
                  </a:lnTo>
                  <a:lnTo>
                    <a:pt x="399" y="2108"/>
                  </a:lnTo>
                  <a:lnTo>
                    <a:pt x="399" y="2107"/>
                  </a:lnTo>
                  <a:lnTo>
                    <a:pt x="402" y="2107"/>
                  </a:lnTo>
                  <a:lnTo>
                    <a:pt x="402" y="2102"/>
                  </a:lnTo>
                  <a:lnTo>
                    <a:pt x="405" y="2102"/>
                  </a:lnTo>
                  <a:lnTo>
                    <a:pt x="405" y="2098"/>
                  </a:lnTo>
                  <a:lnTo>
                    <a:pt x="412" y="2098"/>
                  </a:lnTo>
                  <a:lnTo>
                    <a:pt x="412" y="2089"/>
                  </a:lnTo>
                  <a:lnTo>
                    <a:pt x="415" y="2089"/>
                  </a:lnTo>
                  <a:lnTo>
                    <a:pt x="415" y="2087"/>
                  </a:lnTo>
                  <a:lnTo>
                    <a:pt x="419" y="2087"/>
                  </a:lnTo>
                  <a:lnTo>
                    <a:pt x="419" y="2082"/>
                  </a:lnTo>
                  <a:lnTo>
                    <a:pt x="421" y="2082"/>
                  </a:lnTo>
                  <a:lnTo>
                    <a:pt x="421" y="2076"/>
                  </a:lnTo>
                  <a:lnTo>
                    <a:pt x="425" y="2076"/>
                  </a:lnTo>
                  <a:lnTo>
                    <a:pt x="425" y="2073"/>
                  </a:lnTo>
                  <a:lnTo>
                    <a:pt x="429" y="2073"/>
                  </a:lnTo>
                  <a:lnTo>
                    <a:pt x="429" y="2071"/>
                  </a:lnTo>
                  <a:lnTo>
                    <a:pt x="431" y="2071"/>
                  </a:lnTo>
                  <a:lnTo>
                    <a:pt x="431" y="2070"/>
                  </a:lnTo>
                  <a:lnTo>
                    <a:pt x="435" y="2070"/>
                  </a:lnTo>
                  <a:lnTo>
                    <a:pt x="435" y="2062"/>
                  </a:lnTo>
                  <a:lnTo>
                    <a:pt x="439" y="2062"/>
                  </a:lnTo>
                  <a:lnTo>
                    <a:pt x="439" y="2056"/>
                  </a:lnTo>
                  <a:lnTo>
                    <a:pt x="441" y="2056"/>
                  </a:lnTo>
                  <a:lnTo>
                    <a:pt x="441" y="2052"/>
                  </a:lnTo>
                  <a:lnTo>
                    <a:pt x="445" y="2052"/>
                  </a:lnTo>
                  <a:lnTo>
                    <a:pt x="445" y="2047"/>
                  </a:lnTo>
                  <a:lnTo>
                    <a:pt x="451" y="2047"/>
                  </a:lnTo>
                  <a:lnTo>
                    <a:pt x="451" y="2041"/>
                  </a:lnTo>
                  <a:lnTo>
                    <a:pt x="455" y="2041"/>
                  </a:lnTo>
                  <a:lnTo>
                    <a:pt x="455" y="2038"/>
                  </a:lnTo>
                  <a:lnTo>
                    <a:pt x="459" y="2038"/>
                  </a:lnTo>
                  <a:lnTo>
                    <a:pt x="459" y="2031"/>
                  </a:lnTo>
                  <a:lnTo>
                    <a:pt x="465" y="2031"/>
                  </a:lnTo>
                  <a:lnTo>
                    <a:pt x="465" y="2029"/>
                  </a:lnTo>
                  <a:lnTo>
                    <a:pt x="469" y="2029"/>
                  </a:lnTo>
                  <a:lnTo>
                    <a:pt x="469" y="2025"/>
                  </a:lnTo>
                  <a:lnTo>
                    <a:pt x="471" y="2025"/>
                  </a:lnTo>
                  <a:lnTo>
                    <a:pt x="471" y="2022"/>
                  </a:lnTo>
                  <a:lnTo>
                    <a:pt x="475" y="2022"/>
                  </a:lnTo>
                  <a:lnTo>
                    <a:pt x="475" y="2018"/>
                  </a:lnTo>
                  <a:lnTo>
                    <a:pt x="479" y="2018"/>
                  </a:lnTo>
                  <a:lnTo>
                    <a:pt x="479" y="2009"/>
                  </a:lnTo>
                  <a:lnTo>
                    <a:pt x="481" y="2009"/>
                  </a:lnTo>
                  <a:lnTo>
                    <a:pt x="481" y="2007"/>
                  </a:lnTo>
                  <a:lnTo>
                    <a:pt x="485" y="2007"/>
                  </a:lnTo>
                  <a:lnTo>
                    <a:pt x="485" y="2004"/>
                  </a:lnTo>
                  <a:lnTo>
                    <a:pt x="489" y="2004"/>
                  </a:lnTo>
                  <a:lnTo>
                    <a:pt x="489" y="2002"/>
                  </a:lnTo>
                  <a:lnTo>
                    <a:pt x="495" y="2002"/>
                  </a:lnTo>
                  <a:lnTo>
                    <a:pt x="495" y="1997"/>
                  </a:lnTo>
                  <a:lnTo>
                    <a:pt x="505" y="1997"/>
                  </a:lnTo>
                  <a:lnTo>
                    <a:pt x="505" y="1993"/>
                  </a:lnTo>
                  <a:lnTo>
                    <a:pt x="509" y="1993"/>
                  </a:lnTo>
                  <a:lnTo>
                    <a:pt x="509" y="1984"/>
                  </a:lnTo>
                  <a:lnTo>
                    <a:pt x="515" y="1984"/>
                  </a:lnTo>
                  <a:lnTo>
                    <a:pt x="515" y="1981"/>
                  </a:lnTo>
                  <a:lnTo>
                    <a:pt x="521" y="1981"/>
                  </a:lnTo>
                  <a:lnTo>
                    <a:pt x="521" y="1970"/>
                  </a:lnTo>
                  <a:lnTo>
                    <a:pt x="525" y="1970"/>
                  </a:lnTo>
                  <a:lnTo>
                    <a:pt x="525" y="1968"/>
                  </a:lnTo>
                  <a:lnTo>
                    <a:pt x="529" y="1968"/>
                  </a:lnTo>
                  <a:lnTo>
                    <a:pt x="529" y="1961"/>
                  </a:lnTo>
                  <a:lnTo>
                    <a:pt x="531" y="1961"/>
                  </a:lnTo>
                  <a:lnTo>
                    <a:pt x="531" y="1957"/>
                  </a:lnTo>
                  <a:lnTo>
                    <a:pt x="535" y="1957"/>
                  </a:lnTo>
                  <a:lnTo>
                    <a:pt x="535" y="1952"/>
                  </a:lnTo>
                  <a:lnTo>
                    <a:pt x="539" y="1952"/>
                  </a:lnTo>
                  <a:lnTo>
                    <a:pt x="539" y="1945"/>
                  </a:lnTo>
                  <a:lnTo>
                    <a:pt x="541" y="1945"/>
                  </a:lnTo>
                  <a:lnTo>
                    <a:pt x="541" y="1940"/>
                  </a:lnTo>
                  <a:lnTo>
                    <a:pt x="545" y="1940"/>
                  </a:lnTo>
                  <a:lnTo>
                    <a:pt x="545" y="1939"/>
                  </a:lnTo>
                  <a:lnTo>
                    <a:pt x="551" y="1939"/>
                  </a:lnTo>
                  <a:lnTo>
                    <a:pt x="551" y="1934"/>
                  </a:lnTo>
                  <a:lnTo>
                    <a:pt x="555" y="1934"/>
                  </a:lnTo>
                  <a:lnTo>
                    <a:pt x="555" y="1932"/>
                  </a:lnTo>
                  <a:lnTo>
                    <a:pt x="559" y="1932"/>
                  </a:lnTo>
                  <a:lnTo>
                    <a:pt x="559" y="1927"/>
                  </a:lnTo>
                  <a:lnTo>
                    <a:pt x="561" y="1927"/>
                  </a:lnTo>
                  <a:lnTo>
                    <a:pt x="561" y="1922"/>
                  </a:lnTo>
                  <a:lnTo>
                    <a:pt x="569" y="1922"/>
                  </a:lnTo>
                  <a:lnTo>
                    <a:pt x="569" y="1917"/>
                  </a:lnTo>
                  <a:lnTo>
                    <a:pt x="571" y="1917"/>
                  </a:lnTo>
                  <a:lnTo>
                    <a:pt x="571" y="1914"/>
                  </a:lnTo>
                  <a:lnTo>
                    <a:pt x="575" y="1914"/>
                  </a:lnTo>
                  <a:lnTo>
                    <a:pt x="575" y="1909"/>
                  </a:lnTo>
                  <a:lnTo>
                    <a:pt x="578" y="1909"/>
                  </a:lnTo>
                  <a:lnTo>
                    <a:pt x="578" y="1904"/>
                  </a:lnTo>
                  <a:lnTo>
                    <a:pt x="581" y="1904"/>
                  </a:lnTo>
                  <a:lnTo>
                    <a:pt x="581" y="1901"/>
                  </a:lnTo>
                  <a:lnTo>
                    <a:pt x="585" y="1901"/>
                  </a:lnTo>
                  <a:lnTo>
                    <a:pt x="585" y="1894"/>
                  </a:lnTo>
                  <a:lnTo>
                    <a:pt x="588" y="1894"/>
                  </a:lnTo>
                  <a:lnTo>
                    <a:pt x="588" y="1889"/>
                  </a:lnTo>
                  <a:lnTo>
                    <a:pt x="591" y="1889"/>
                  </a:lnTo>
                  <a:lnTo>
                    <a:pt x="591" y="1886"/>
                  </a:lnTo>
                  <a:lnTo>
                    <a:pt x="598" y="1886"/>
                  </a:lnTo>
                  <a:lnTo>
                    <a:pt x="598" y="1878"/>
                  </a:lnTo>
                  <a:lnTo>
                    <a:pt x="601" y="1878"/>
                  </a:lnTo>
                  <a:lnTo>
                    <a:pt x="601" y="1876"/>
                  </a:lnTo>
                  <a:lnTo>
                    <a:pt x="605" y="1876"/>
                  </a:lnTo>
                  <a:lnTo>
                    <a:pt x="605" y="1871"/>
                  </a:lnTo>
                  <a:lnTo>
                    <a:pt x="608" y="1871"/>
                  </a:lnTo>
                  <a:lnTo>
                    <a:pt x="608" y="1866"/>
                  </a:lnTo>
                  <a:lnTo>
                    <a:pt x="615" y="1866"/>
                  </a:lnTo>
                  <a:lnTo>
                    <a:pt x="615" y="1862"/>
                  </a:lnTo>
                  <a:lnTo>
                    <a:pt x="625" y="1862"/>
                  </a:lnTo>
                  <a:lnTo>
                    <a:pt x="625" y="1859"/>
                  </a:lnTo>
                  <a:lnTo>
                    <a:pt x="627" y="1859"/>
                  </a:lnTo>
                  <a:lnTo>
                    <a:pt x="627" y="1855"/>
                  </a:lnTo>
                  <a:lnTo>
                    <a:pt x="631" y="1855"/>
                  </a:lnTo>
                  <a:lnTo>
                    <a:pt x="631" y="1853"/>
                  </a:lnTo>
                  <a:lnTo>
                    <a:pt x="637" y="1853"/>
                  </a:lnTo>
                  <a:lnTo>
                    <a:pt x="637" y="1851"/>
                  </a:lnTo>
                  <a:lnTo>
                    <a:pt x="647" y="1851"/>
                  </a:lnTo>
                  <a:lnTo>
                    <a:pt x="647" y="1848"/>
                  </a:lnTo>
                  <a:lnTo>
                    <a:pt x="651" y="1848"/>
                  </a:lnTo>
                  <a:lnTo>
                    <a:pt x="651" y="1846"/>
                  </a:lnTo>
                  <a:lnTo>
                    <a:pt x="654" y="1846"/>
                  </a:lnTo>
                  <a:lnTo>
                    <a:pt x="654" y="1839"/>
                  </a:lnTo>
                  <a:lnTo>
                    <a:pt x="657" y="1839"/>
                  </a:lnTo>
                  <a:lnTo>
                    <a:pt x="657" y="1836"/>
                  </a:lnTo>
                  <a:lnTo>
                    <a:pt x="661" y="1836"/>
                  </a:lnTo>
                  <a:lnTo>
                    <a:pt x="661" y="1831"/>
                  </a:lnTo>
                  <a:lnTo>
                    <a:pt x="667" y="1831"/>
                  </a:lnTo>
                  <a:lnTo>
                    <a:pt x="667" y="1826"/>
                  </a:lnTo>
                  <a:lnTo>
                    <a:pt x="671" y="1826"/>
                  </a:lnTo>
                  <a:lnTo>
                    <a:pt x="671" y="1824"/>
                  </a:lnTo>
                  <a:lnTo>
                    <a:pt x="674" y="1824"/>
                  </a:lnTo>
                  <a:lnTo>
                    <a:pt x="674" y="1822"/>
                  </a:lnTo>
                  <a:lnTo>
                    <a:pt x="677" y="1822"/>
                  </a:lnTo>
                  <a:lnTo>
                    <a:pt x="677" y="1819"/>
                  </a:lnTo>
                  <a:lnTo>
                    <a:pt x="681" y="1819"/>
                  </a:lnTo>
                  <a:lnTo>
                    <a:pt x="681" y="1817"/>
                  </a:lnTo>
                  <a:lnTo>
                    <a:pt x="691" y="1817"/>
                  </a:lnTo>
                  <a:lnTo>
                    <a:pt x="691" y="1814"/>
                  </a:lnTo>
                  <a:lnTo>
                    <a:pt x="694" y="1814"/>
                  </a:lnTo>
                  <a:lnTo>
                    <a:pt x="694" y="1812"/>
                  </a:lnTo>
                  <a:lnTo>
                    <a:pt x="697" y="1812"/>
                  </a:lnTo>
                  <a:lnTo>
                    <a:pt x="697" y="1805"/>
                  </a:lnTo>
                  <a:lnTo>
                    <a:pt x="704" y="1805"/>
                  </a:lnTo>
                  <a:lnTo>
                    <a:pt x="704" y="1800"/>
                  </a:lnTo>
                  <a:lnTo>
                    <a:pt x="707" y="1800"/>
                  </a:lnTo>
                  <a:lnTo>
                    <a:pt x="707" y="1797"/>
                  </a:lnTo>
                  <a:lnTo>
                    <a:pt x="711" y="1797"/>
                  </a:lnTo>
                  <a:lnTo>
                    <a:pt x="711" y="1795"/>
                  </a:lnTo>
                  <a:lnTo>
                    <a:pt x="714" y="1795"/>
                  </a:lnTo>
                  <a:lnTo>
                    <a:pt x="714" y="1793"/>
                  </a:lnTo>
                  <a:lnTo>
                    <a:pt x="717" y="1793"/>
                  </a:lnTo>
                  <a:lnTo>
                    <a:pt x="717" y="1788"/>
                  </a:lnTo>
                  <a:lnTo>
                    <a:pt x="724" y="1788"/>
                  </a:lnTo>
                  <a:lnTo>
                    <a:pt x="724" y="1785"/>
                  </a:lnTo>
                  <a:lnTo>
                    <a:pt x="731" y="1785"/>
                  </a:lnTo>
                  <a:lnTo>
                    <a:pt x="731" y="1783"/>
                  </a:lnTo>
                  <a:lnTo>
                    <a:pt x="734" y="1783"/>
                  </a:lnTo>
                  <a:lnTo>
                    <a:pt x="734" y="1776"/>
                  </a:lnTo>
                  <a:lnTo>
                    <a:pt x="737" y="1776"/>
                  </a:lnTo>
                  <a:lnTo>
                    <a:pt x="737" y="1773"/>
                  </a:lnTo>
                  <a:lnTo>
                    <a:pt x="744" y="1773"/>
                  </a:lnTo>
                  <a:lnTo>
                    <a:pt x="744" y="1771"/>
                  </a:lnTo>
                  <a:lnTo>
                    <a:pt x="747" y="1771"/>
                  </a:lnTo>
                  <a:lnTo>
                    <a:pt x="747" y="1768"/>
                  </a:lnTo>
                  <a:lnTo>
                    <a:pt x="750" y="1768"/>
                  </a:lnTo>
                  <a:lnTo>
                    <a:pt x="750" y="1766"/>
                  </a:lnTo>
                  <a:lnTo>
                    <a:pt x="757" y="1766"/>
                  </a:lnTo>
                  <a:lnTo>
                    <a:pt x="757" y="1763"/>
                  </a:lnTo>
                  <a:lnTo>
                    <a:pt x="764" y="1763"/>
                  </a:lnTo>
                  <a:lnTo>
                    <a:pt x="764" y="1759"/>
                  </a:lnTo>
                  <a:lnTo>
                    <a:pt x="767" y="1759"/>
                  </a:lnTo>
                  <a:lnTo>
                    <a:pt x="767" y="1756"/>
                  </a:lnTo>
                  <a:lnTo>
                    <a:pt x="770" y="1756"/>
                  </a:lnTo>
                  <a:lnTo>
                    <a:pt x="770" y="1754"/>
                  </a:lnTo>
                  <a:lnTo>
                    <a:pt x="790" y="1754"/>
                  </a:lnTo>
                  <a:lnTo>
                    <a:pt x="790" y="1751"/>
                  </a:lnTo>
                  <a:lnTo>
                    <a:pt x="794" y="1751"/>
                  </a:lnTo>
                  <a:lnTo>
                    <a:pt x="794" y="1747"/>
                  </a:lnTo>
                  <a:lnTo>
                    <a:pt x="797" y="1747"/>
                  </a:lnTo>
                  <a:lnTo>
                    <a:pt x="797" y="1744"/>
                  </a:lnTo>
                  <a:lnTo>
                    <a:pt x="814" y="1744"/>
                  </a:lnTo>
                  <a:lnTo>
                    <a:pt x="814" y="1742"/>
                  </a:lnTo>
                  <a:lnTo>
                    <a:pt x="826" y="1742"/>
                  </a:lnTo>
                  <a:lnTo>
                    <a:pt x="826" y="1739"/>
                  </a:lnTo>
                  <a:lnTo>
                    <a:pt x="834" y="1739"/>
                  </a:lnTo>
                  <a:lnTo>
                    <a:pt x="834" y="1734"/>
                  </a:lnTo>
                  <a:lnTo>
                    <a:pt x="840" y="1734"/>
                  </a:lnTo>
                  <a:lnTo>
                    <a:pt x="840" y="1732"/>
                  </a:lnTo>
                  <a:lnTo>
                    <a:pt x="860" y="1732"/>
                  </a:lnTo>
                  <a:lnTo>
                    <a:pt x="860" y="1730"/>
                  </a:lnTo>
                  <a:lnTo>
                    <a:pt x="870" y="1730"/>
                  </a:lnTo>
                  <a:lnTo>
                    <a:pt x="870" y="1727"/>
                  </a:lnTo>
                  <a:lnTo>
                    <a:pt x="874" y="1727"/>
                  </a:lnTo>
                  <a:lnTo>
                    <a:pt x="874" y="1725"/>
                  </a:lnTo>
                  <a:lnTo>
                    <a:pt x="876" y="1725"/>
                  </a:lnTo>
                  <a:lnTo>
                    <a:pt x="876" y="1722"/>
                  </a:lnTo>
                  <a:lnTo>
                    <a:pt x="886" y="1722"/>
                  </a:lnTo>
                  <a:lnTo>
                    <a:pt x="886" y="1720"/>
                  </a:lnTo>
                  <a:lnTo>
                    <a:pt x="890" y="1720"/>
                  </a:lnTo>
                  <a:lnTo>
                    <a:pt x="890" y="1717"/>
                  </a:lnTo>
                  <a:lnTo>
                    <a:pt x="894" y="1717"/>
                  </a:lnTo>
                  <a:lnTo>
                    <a:pt x="894" y="1715"/>
                  </a:lnTo>
                  <a:lnTo>
                    <a:pt x="896" y="1715"/>
                  </a:lnTo>
                  <a:lnTo>
                    <a:pt x="896" y="1713"/>
                  </a:lnTo>
                  <a:lnTo>
                    <a:pt x="900" y="1713"/>
                  </a:lnTo>
                  <a:lnTo>
                    <a:pt x="900" y="1710"/>
                  </a:lnTo>
                  <a:lnTo>
                    <a:pt x="906" y="1710"/>
                  </a:lnTo>
                  <a:lnTo>
                    <a:pt x="906" y="1708"/>
                  </a:lnTo>
                  <a:lnTo>
                    <a:pt x="914" y="1708"/>
                  </a:lnTo>
                  <a:lnTo>
                    <a:pt x="914" y="1705"/>
                  </a:lnTo>
                  <a:lnTo>
                    <a:pt x="916" y="1705"/>
                  </a:lnTo>
                  <a:lnTo>
                    <a:pt x="916" y="1703"/>
                  </a:lnTo>
                  <a:lnTo>
                    <a:pt x="924" y="1703"/>
                  </a:lnTo>
                  <a:lnTo>
                    <a:pt x="924" y="1701"/>
                  </a:lnTo>
                  <a:lnTo>
                    <a:pt x="926" y="1701"/>
                  </a:lnTo>
                  <a:lnTo>
                    <a:pt x="926" y="1698"/>
                  </a:lnTo>
                  <a:lnTo>
                    <a:pt x="934" y="1698"/>
                  </a:lnTo>
                  <a:lnTo>
                    <a:pt x="934" y="1696"/>
                  </a:lnTo>
                  <a:lnTo>
                    <a:pt x="940" y="1696"/>
                  </a:lnTo>
                  <a:lnTo>
                    <a:pt x="940" y="1688"/>
                  </a:lnTo>
                  <a:lnTo>
                    <a:pt x="952" y="1688"/>
                  </a:lnTo>
                  <a:lnTo>
                    <a:pt x="952" y="1685"/>
                  </a:lnTo>
                  <a:lnTo>
                    <a:pt x="960" y="1685"/>
                  </a:lnTo>
                  <a:lnTo>
                    <a:pt x="960" y="1682"/>
                  </a:lnTo>
                  <a:lnTo>
                    <a:pt x="976" y="1682"/>
                  </a:lnTo>
                  <a:lnTo>
                    <a:pt x="976" y="1680"/>
                  </a:lnTo>
                  <a:lnTo>
                    <a:pt x="982" y="1680"/>
                  </a:lnTo>
                  <a:lnTo>
                    <a:pt x="982" y="1675"/>
                  </a:lnTo>
                  <a:lnTo>
                    <a:pt x="990" y="1675"/>
                  </a:lnTo>
                  <a:lnTo>
                    <a:pt x="990" y="1673"/>
                  </a:lnTo>
                  <a:lnTo>
                    <a:pt x="992" y="1673"/>
                  </a:lnTo>
                  <a:lnTo>
                    <a:pt x="992" y="1665"/>
                  </a:lnTo>
                  <a:lnTo>
                    <a:pt x="1000" y="1665"/>
                  </a:lnTo>
                  <a:lnTo>
                    <a:pt x="1000" y="1661"/>
                  </a:lnTo>
                  <a:lnTo>
                    <a:pt x="1010" y="1661"/>
                  </a:lnTo>
                  <a:lnTo>
                    <a:pt x="1010" y="1658"/>
                  </a:lnTo>
                  <a:lnTo>
                    <a:pt x="1012" y="1658"/>
                  </a:lnTo>
                  <a:lnTo>
                    <a:pt x="1012" y="1656"/>
                  </a:lnTo>
                  <a:lnTo>
                    <a:pt x="1016" y="1656"/>
                  </a:lnTo>
                  <a:lnTo>
                    <a:pt x="1016" y="1653"/>
                  </a:lnTo>
                  <a:lnTo>
                    <a:pt x="1020" y="1653"/>
                  </a:lnTo>
                  <a:lnTo>
                    <a:pt x="1020" y="1651"/>
                  </a:lnTo>
                  <a:lnTo>
                    <a:pt x="1022" y="1651"/>
                  </a:lnTo>
                  <a:lnTo>
                    <a:pt x="1022" y="1645"/>
                  </a:lnTo>
                  <a:lnTo>
                    <a:pt x="1026" y="1645"/>
                  </a:lnTo>
                  <a:lnTo>
                    <a:pt x="1026" y="1642"/>
                  </a:lnTo>
                  <a:lnTo>
                    <a:pt x="1032" y="1642"/>
                  </a:lnTo>
                  <a:lnTo>
                    <a:pt x="1032" y="1640"/>
                  </a:lnTo>
                  <a:lnTo>
                    <a:pt x="1036" y="1640"/>
                  </a:lnTo>
                  <a:lnTo>
                    <a:pt x="1036" y="1638"/>
                  </a:lnTo>
                  <a:lnTo>
                    <a:pt x="1040" y="1638"/>
                  </a:lnTo>
                  <a:lnTo>
                    <a:pt x="1040" y="1635"/>
                  </a:lnTo>
                  <a:lnTo>
                    <a:pt x="1042" y="1635"/>
                  </a:lnTo>
                  <a:lnTo>
                    <a:pt x="1042" y="1633"/>
                  </a:lnTo>
                  <a:lnTo>
                    <a:pt x="1050" y="1633"/>
                  </a:lnTo>
                  <a:lnTo>
                    <a:pt x="1050" y="1628"/>
                  </a:lnTo>
                  <a:lnTo>
                    <a:pt x="1056" y="1628"/>
                  </a:lnTo>
                  <a:lnTo>
                    <a:pt x="1056" y="1625"/>
                  </a:lnTo>
                  <a:lnTo>
                    <a:pt x="1059" y="1625"/>
                  </a:lnTo>
                  <a:lnTo>
                    <a:pt x="1059" y="1623"/>
                  </a:lnTo>
                  <a:lnTo>
                    <a:pt x="1069" y="1623"/>
                  </a:lnTo>
                  <a:lnTo>
                    <a:pt x="1069" y="1621"/>
                  </a:lnTo>
                  <a:lnTo>
                    <a:pt x="1076" y="1621"/>
                  </a:lnTo>
                  <a:lnTo>
                    <a:pt x="1076" y="1612"/>
                  </a:lnTo>
                  <a:lnTo>
                    <a:pt x="1079" y="1612"/>
                  </a:lnTo>
                  <a:lnTo>
                    <a:pt x="1079" y="1610"/>
                  </a:lnTo>
                  <a:lnTo>
                    <a:pt x="1089" y="1610"/>
                  </a:lnTo>
                  <a:lnTo>
                    <a:pt x="1089" y="1605"/>
                  </a:lnTo>
                  <a:lnTo>
                    <a:pt x="1099" y="1605"/>
                  </a:lnTo>
                  <a:lnTo>
                    <a:pt x="1099" y="1598"/>
                  </a:lnTo>
                  <a:lnTo>
                    <a:pt x="1106" y="1598"/>
                  </a:lnTo>
                  <a:lnTo>
                    <a:pt x="1106" y="1595"/>
                  </a:lnTo>
                  <a:lnTo>
                    <a:pt x="1109" y="1595"/>
                  </a:lnTo>
                  <a:lnTo>
                    <a:pt x="1109" y="1592"/>
                  </a:lnTo>
                  <a:lnTo>
                    <a:pt x="1119" y="1592"/>
                  </a:lnTo>
                  <a:lnTo>
                    <a:pt x="1119" y="1589"/>
                  </a:lnTo>
                  <a:lnTo>
                    <a:pt x="1126" y="1589"/>
                  </a:lnTo>
                  <a:lnTo>
                    <a:pt x="1126" y="1584"/>
                  </a:lnTo>
                  <a:lnTo>
                    <a:pt x="1135" y="1584"/>
                  </a:lnTo>
                  <a:lnTo>
                    <a:pt x="1135" y="1582"/>
                  </a:lnTo>
                  <a:lnTo>
                    <a:pt x="1139" y="1582"/>
                  </a:lnTo>
                  <a:lnTo>
                    <a:pt x="1139" y="1575"/>
                  </a:lnTo>
                  <a:lnTo>
                    <a:pt x="1142" y="1575"/>
                  </a:lnTo>
                  <a:lnTo>
                    <a:pt x="1142" y="1561"/>
                  </a:lnTo>
                  <a:lnTo>
                    <a:pt x="1145" y="1561"/>
                  </a:lnTo>
                  <a:lnTo>
                    <a:pt x="1145" y="1559"/>
                  </a:lnTo>
                  <a:lnTo>
                    <a:pt x="1149" y="1559"/>
                  </a:lnTo>
                  <a:lnTo>
                    <a:pt x="1149" y="1554"/>
                  </a:lnTo>
                  <a:lnTo>
                    <a:pt x="1155" y="1554"/>
                  </a:lnTo>
                  <a:lnTo>
                    <a:pt x="1155" y="1552"/>
                  </a:lnTo>
                  <a:lnTo>
                    <a:pt x="1159" y="1552"/>
                  </a:lnTo>
                  <a:lnTo>
                    <a:pt x="1159" y="1546"/>
                  </a:lnTo>
                  <a:lnTo>
                    <a:pt x="1165" y="1546"/>
                  </a:lnTo>
                  <a:lnTo>
                    <a:pt x="1165" y="1543"/>
                  </a:lnTo>
                  <a:lnTo>
                    <a:pt x="1172" y="1543"/>
                  </a:lnTo>
                  <a:lnTo>
                    <a:pt x="1172" y="1541"/>
                  </a:lnTo>
                  <a:lnTo>
                    <a:pt x="1189" y="1541"/>
                  </a:lnTo>
                  <a:lnTo>
                    <a:pt x="1189" y="1538"/>
                  </a:lnTo>
                  <a:lnTo>
                    <a:pt x="1192" y="1538"/>
                  </a:lnTo>
                  <a:lnTo>
                    <a:pt x="1192" y="1536"/>
                  </a:lnTo>
                  <a:lnTo>
                    <a:pt x="1199" y="1536"/>
                  </a:lnTo>
                  <a:lnTo>
                    <a:pt x="1199" y="1530"/>
                  </a:lnTo>
                  <a:lnTo>
                    <a:pt x="1202" y="1530"/>
                  </a:lnTo>
                  <a:lnTo>
                    <a:pt x="1202" y="1520"/>
                  </a:lnTo>
                  <a:lnTo>
                    <a:pt x="1209" y="1520"/>
                  </a:lnTo>
                  <a:lnTo>
                    <a:pt x="1209" y="1515"/>
                  </a:lnTo>
                  <a:lnTo>
                    <a:pt x="1211" y="1515"/>
                  </a:lnTo>
                  <a:lnTo>
                    <a:pt x="1211" y="1507"/>
                  </a:lnTo>
                  <a:lnTo>
                    <a:pt x="1215" y="1507"/>
                  </a:lnTo>
                  <a:lnTo>
                    <a:pt x="1215" y="1504"/>
                  </a:lnTo>
                  <a:lnTo>
                    <a:pt x="1219" y="1504"/>
                  </a:lnTo>
                  <a:lnTo>
                    <a:pt x="1219" y="1500"/>
                  </a:lnTo>
                  <a:lnTo>
                    <a:pt x="1231" y="1500"/>
                  </a:lnTo>
                  <a:lnTo>
                    <a:pt x="1231" y="1494"/>
                  </a:lnTo>
                  <a:lnTo>
                    <a:pt x="1241" y="1494"/>
                  </a:lnTo>
                  <a:lnTo>
                    <a:pt x="1241" y="1491"/>
                  </a:lnTo>
                  <a:lnTo>
                    <a:pt x="1249" y="1491"/>
                  </a:lnTo>
                  <a:lnTo>
                    <a:pt x="1249" y="1486"/>
                  </a:lnTo>
                  <a:lnTo>
                    <a:pt x="1251" y="1486"/>
                  </a:lnTo>
                  <a:lnTo>
                    <a:pt x="1251" y="1484"/>
                  </a:lnTo>
                  <a:lnTo>
                    <a:pt x="1255" y="1484"/>
                  </a:lnTo>
                  <a:lnTo>
                    <a:pt x="1255" y="1480"/>
                  </a:lnTo>
                  <a:lnTo>
                    <a:pt x="1261" y="1480"/>
                  </a:lnTo>
                  <a:lnTo>
                    <a:pt x="1261" y="1475"/>
                  </a:lnTo>
                  <a:lnTo>
                    <a:pt x="1265" y="1475"/>
                  </a:lnTo>
                  <a:lnTo>
                    <a:pt x="1265" y="1473"/>
                  </a:lnTo>
                  <a:lnTo>
                    <a:pt x="1268" y="1473"/>
                  </a:lnTo>
                  <a:lnTo>
                    <a:pt x="1268" y="1471"/>
                  </a:lnTo>
                  <a:lnTo>
                    <a:pt x="1271" y="1471"/>
                  </a:lnTo>
                  <a:lnTo>
                    <a:pt x="1271" y="1467"/>
                  </a:lnTo>
                  <a:lnTo>
                    <a:pt x="1278" y="1467"/>
                  </a:lnTo>
                  <a:lnTo>
                    <a:pt x="1278" y="1465"/>
                  </a:lnTo>
                  <a:lnTo>
                    <a:pt x="1291" y="1465"/>
                  </a:lnTo>
                  <a:lnTo>
                    <a:pt x="1291" y="1455"/>
                  </a:lnTo>
                  <a:lnTo>
                    <a:pt x="1297" y="1455"/>
                  </a:lnTo>
                  <a:lnTo>
                    <a:pt x="1297" y="1451"/>
                  </a:lnTo>
                  <a:lnTo>
                    <a:pt x="1311" y="1451"/>
                  </a:lnTo>
                  <a:lnTo>
                    <a:pt x="1311" y="1449"/>
                  </a:lnTo>
                  <a:lnTo>
                    <a:pt x="1315" y="1449"/>
                  </a:lnTo>
                  <a:lnTo>
                    <a:pt x="1315" y="1444"/>
                  </a:lnTo>
                  <a:lnTo>
                    <a:pt x="1317" y="1444"/>
                  </a:lnTo>
                  <a:lnTo>
                    <a:pt x="1317" y="1442"/>
                  </a:lnTo>
                  <a:lnTo>
                    <a:pt x="1327" y="1442"/>
                  </a:lnTo>
                  <a:lnTo>
                    <a:pt x="1327" y="1438"/>
                  </a:lnTo>
                  <a:lnTo>
                    <a:pt x="1331" y="1438"/>
                  </a:lnTo>
                  <a:lnTo>
                    <a:pt x="1331" y="1427"/>
                  </a:lnTo>
                  <a:lnTo>
                    <a:pt x="1335" y="1427"/>
                  </a:lnTo>
                  <a:lnTo>
                    <a:pt x="1335" y="1425"/>
                  </a:lnTo>
                  <a:lnTo>
                    <a:pt x="1341" y="1425"/>
                  </a:lnTo>
                  <a:lnTo>
                    <a:pt x="1341" y="1420"/>
                  </a:lnTo>
                  <a:lnTo>
                    <a:pt x="1345" y="1420"/>
                  </a:lnTo>
                  <a:lnTo>
                    <a:pt x="1345" y="1417"/>
                  </a:lnTo>
                  <a:lnTo>
                    <a:pt x="1347" y="1417"/>
                  </a:lnTo>
                  <a:lnTo>
                    <a:pt x="1347" y="1409"/>
                  </a:lnTo>
                  <a:lnTo>
                    <a:pt x="1351" y="1409"/>
                  </a:lnTo>
                  <a:lnTo>
                    <a:pt x="1351" y="1406"/>
                  </a:lnTo>
                  <a:lnTo>
                    <a:pt x="1355" y="1406"/>
                  </a:lnTo>
                  <a:lnTo>
                    <a:pt x="1355" y="1404"/>
                  </a:lnTo>
                  <a:lnTo>
                    <a:pt x="1367" y="1404"/>
                  </a:lnTo>
                  <a:lnTo>
                    <a:pt x="1367" y="1400"/>
                  </a:lnTo>
                  <a:lnTo>
                    <a:pt x="1381" y="1400"/>
                  </a:lnTo>
                  <a:lnTo>
                    <a:pt x="1381" y="1398"/>
                  </a:lnTo>
                  <a:lnTo>
                    <a:pt x="1387" y="1398"/>
                  </a:lnTo>
                  <a:lnTo>
                    <a:pt x="1387" y="1396"/>
                  </a:lnTo>
                  <a:lnTo>
                    <a:pt x="1391" y="1396"/>
                  </a:lnTo>
                  <a:lnTo>
                    <a:pt x="1391" y="1389"/>
                  </a:lnTo>
                  <a:lnTo>
                    <a:pt x="1397" y="1389"/>
                  </a:lnTo>
                  <a:lnTo>
                    <a:pt x="1397" y="1387"/>
                  </a:lnTo>
                  <a:lnTo>
                    <a:pt x="1401" y="1387"/>
                  </a:lnTo>
                  <a:lnTo>
                    <a:pt x="1401" y="1385"/>
                  </a:lnTo>
                  <a:lnTo>
                    <a:pt x="1425" y="1385"/>
                  </a:lnTo>
                  <a:lnTo>
                    <a:pt x="1425" y="1382"/>
                  </a:lnTo>
                  <a:lnTo>
                    <a:pt x="1431" y="1382"/>
                  </a:lnTo>
                  <a:lnTo>
                    <a:pt x="1431" y="1379"/>
                  </a:lnTo>
                  <a:lnTo>
                    <a:pt x="1461" y="1379"/>
                  </a:lnTo>
                  <a:lnTo>
                    <a:pt x="1461" y="1376"/>
                  </a:lnTo>
                  <a:lnTo>
                    <a:pt x="1474" y="1376"/>
                  </a:lnTo>
                  <a:lnTo>
                    <a:pt x="1474" y="1371"/>
                  </a:lnTo>
                  <a:lnTo>
                    <a:pt x="1487" y="1371"/>
                  </a:lnTo>
                  <a:lnTo>
                    <a:pt x="1487" y="1368"/>
                  </a:lnTo>
                  <a:lnTo>
                    <a:pt x="1497" y="1368"/>
                  </a:lnTo>
                  <a:lnTo>
                    <a:pt x="1497" y="1363"/>
                  </a:lnTo>
                  <a:lnTo>
                    <a:pt x="1514" y="1363"/>
                  </a:lnTo>
                  <a:lnTo>
                    <a:pt x="1514" y="1360"/>
                  </a:lnTo>
                  <a:lnTo>
                    <a:pt x="1521" y="1360"/>
                  </a:lnTo>
                  <a:lnTo>
                    <a:pt x="1521" y="1357"/>
                  </a:lnTo>
                  <a:lnTo>
                    <a:pt x="1524" y="1357"/>
                  </a:lnTo>
                  <a:lnTo>
                    <a:pt x="1524" y="1354"/>
                  </a:lnTo>
                  <a:lnTo>
                    <a:pt x="1527" y="1354"/>
                  </a:lnTo>
                  <a:lnTo>
                    <a:pt x="1527" y="1350"/>
                  </a:lnTo>
                  <a:lnTo>
                    <a:pt x="1537" y="1350"/>
                  </a:lnTo>
                  <a:lnTo>
                    <a:pt x="1537" y="1346"/>
                  </a:lnTo>
                  <a:lnTo>
                    <a:pt x="1540" y="1346"/>
                  </a:lnTo>
                  <a:lnTo>
                    <a:pt x="1540" y="1343"/>
                  </a:lnTo>
                  <a:lnTo>
                    <a:pt x="1547" y="1343"/>
                  </a:lnTo>
                  <a:lnTo>
                    <a:pt x="1547" y="1337"/>
                  </a:lnTo>
                  <a:lnTo>
                    <a:pt x="1554" y="1337"/>
                  </a:lnTo>
                  <a:lnTo>
                    <a:pt x="1554" y="1335"/>
                  </a:lnTo>
                  <a:lnTo>
                    <a:pt x="1557" y="1335"/>
                  </a:lnTo>
                  <a:lnTo>
                    <a:pt x="1557" y="1333"/>
                  </a:lnTo>
                  <a:lnTo>
                    <a:pt x="1560" y="1333"/>
                  </a:lnTo>
                  <a:lnTo>
                    <a:pt x="1560" y="1330"/>
                  </a:lnTo>
                  <a:lnTo>
                    <a:pt x="1570" y="1330"/>
                  </a:lnTo>
                  <a:lnTo>
                    <a:pt x="1570" y="1318"/>
                  </a:lnTo>
                  <a:lnTo>
                    <a:pt x="1590" y="1318"/>
                  </a:lnTo>
                  <a:lnTo>
                    <a:pt x="1590" y="1316"/>
                  </a:lnTo>
                  <a:lnTo>
                    <a:pt x="1603" y="1316"/>
                  </a:lnTo>
                  <a:lnTo>
                    <a:pt x="1603" y="1313"/>
                  </a:lnTo>
                  <a:lnTo>
                    <a:pt x="1607" y="1313"/>
                  </a:lnTo>
                  <a:lnTo>
                    <a:pt x="1607" y="1307"/>
                  </a:lnTo>
                  <a:lnTo>
                    <a:pt x="1613" y="1307"/>
                  </a:lnTo>
                  <a:lnTo>
                    <a:pt x="1613" y="1305"/>
                  </a:lnTo>
                  <a:lnTo>
                    <a:pt x="1616" y="1305"/>
                  </a:lnTo>
                  <a:lnTo>
                    <a:pt x="1616" y="1301"/>
                  </a:lnTo>
                  <a:lnTo>
                    <a:pt x="1623" y="1301"/>
                  </a:lnTo>
                  <a:lnTo>
                    <a:pt x="1623" y="1299"/>
                  </a:lnTo>
                  <a:lnTo>
                    <a:pt x="1626" y="1299"/>
                  </a:lnTo>
                  <a:lnTo>
                    <a:pt x="1626" y="1296"/>
                  </a:lnTo>
                  <a:lnTo>
                    <a:pt x="1636" y="1296"/>
                  </a:lnTo>
                  <a:lnTo>
                    <a:pt x="1636" y="1294"/>
                  </a:lnTo>
                  <a:lnTo>
                    <a:pt x="1653" y="1294"/>
                  </a:lnTo>
                  <a:lnTo>
                    <a:pt x="1653" y="1290"/>
                  </a:lnTo>
                  <a:lnTo>
                    <a:pt x="1670" y="1290"/>
                  </a:lnTo>
                  <a:lnTo>
                    <a:pt x="1670" y="1285"/>
                  </a:lnTo>
                  <a:lnTo>
                    <a:pt x="1680" y="1285"/>
                  </a:lnTo>
                  <a:lnTo>
                    <a:pt x="1680" y="1282"/>
                  </a:lnTo>
                  <a:lnTo>
                    <a:pt x="1683" y="1282"/>
                  </a:lnTo>
                  <a:lnTo>
                    <a:pt x="1683" y="1279"/>
                  </a:lnTo>
                  <a:lnTo>
                    <a:pt x="1686" y="1279"/>
                  </a:lnTo>
                  <a:lnTo>
                    <a:pt x="1686" y="1277"/>
                  </a:lnTo>
                  <a:lnTo>
                    <a:pt x="1690" y="1277"/>
                  </a:lnTo>
                  <a:lnTo>
                    <a:pt x="1690" y="1273"/>
                  </a:lnTo>
                  <a:lnTo>
                    <a:pt x="1692" y="1273"/>
                  </a:lnTo>
                  <a:lnTo>
                    <a:pt x="1692" y="1271"/>
                  </a:lnTo>
                  <a:lnTo>
                    <a:pt x="1700" y="1271"/>
                  </a:lnTo>
                  <a:lnTo>
                    <a:pt x="1700" y="1268"/>
                  </a:lnTo>
                  <a:lnTo>
                    <a:pt x="1712" y="1268"/>
                  </a:lnTo>
                  <a:lnTo>
                    <a:pt x="1712" y="1265"/>
                  </a:lnTo>
                  <a:lnTo>
                    <a:pt x="1716" y="1265"/>
                  </a:lnTo>
                  <a:lnTo>
                    <a:pt x="1716" y="1262"/>
                  </a:lnTo>
                  <a:lnTo>
                    <a:pt x="1732" y="1262"/>
                  </a:lnTo>
                  <a:lnTo>
                    <a:pt x="1732" y="1260"/>
                  </a:lnTo>
                  <a:lnTo>
                    <a:pt x="1736" y="1260"/>
                  </a:lnTo>
                  <a:lnTo>
                    <a:pt x="1736" y="1256"/>
                  </a:lnTo>
                  <a:lnTo>
                    <a:pt x="1740" y="1256"/>
                  </a:lnTo>
                  <a:lnTo>
                    <a:pt x="1740" y="1254"/>
                  </a:lnTo>
                  <a:lnTo>
                    <a:pt x="1770" y="1254"/>
                  </a:lnTo>
                  <a:lnTo>
                    <a:pt x="1770" y="1250"/>
                  </a:lnTo>
                  <a:lnTo>
                    <a:pt x="1800" y="1250"/>
                  </a:lnTo>
                  <a:lnTo>
                    <a:pt x="1800" y="1248"/>
                  </a:lnTo>
                  <a:lnTo>
                    <a:pt x="1802" y="1248"/>
                  </a:lnTo>
                  <a:lnTo>
                    <a:pt x="1802" y="1245"/>
                  </a:lnTo>
                  <a:lnTo>
                    <a:pt x="1810" y="1245"/>
                  </a:lnTo>
                  <a:lnTo>
                    <a:pt x="1810" y="1242"/>
                  </a:lnTo>
                  <a:lnTo>
                    <a:pt x="1812" y="1242"/>
                  </a:lnTo>
                  <a:lnTo>
                    <a:pt x="1812" y="1239"/>
                  </a:lnTo>
                  <a:lnTo>
                    <a:pt x="1816" y="1239"/>
                  </a:lnTo>
                  <a:lnTo>
                    <a:pt x="1816" y="1237"/>
                  </a:lnTo>
                  <a:lnTo>
                    <a:pt x="1832" y="1237"/>
                  </a:lnTo>
                  <a:lnTo>
                    <a:pt x="1832" y="1233"/>
                  </a:lnTo>
                  <a:lnTo>
                    <a:pt x="1836" y="1233"/>
                  </a:lnTo>
                  <a:lnTo>
                    <a:pt x="1836" y="1231"/>
                  </a:lnTo>
                  <a:lnTo>
                    <a:pt x="1869" y="1231"/>
                  </a:lnTo>
                  <a:lnTo>
                    <a:pt x="1869" y="1227"/>
                  </a:lnTo>
                  <a:lnTo>
                    <a:pt x="1876" y="1227"/>
                  </a:lnTo>
                  <a:lnTo>
                    <a:pt x="1876" y="1225"/>
                  </a:lnTo>
                  <a:lnTo>
                    <a:pt x="1889" y="1225"/>
                  </a:lnTo>
                  <a:lnTo>
                    <a:pt x="1889" y="1221"/>
                  </a:lnTo>
                  <a:lnTo>
                    <a:pt x="1899" y="1221"/>
                  </a:lnTo>
                  <a:lnTo>
                    <a:pt x="1899" y="1219"/>
                  </a:lnTo>
                  <a:lnTo>
                    <a:pt x="1908" y="1219"/>
                  </a:lnTo>
                  <a:lnTo>
                    <a:pt x="1908" y="1213"/>
                  </a:lnTo>
                  <a:lnTo>
                    <a:pt x="1918" y="1213"/>
                  </a:lnTo>
                  <a:lnTo>
                    <a:pt x="1918" y="1210"/>
                  </a:lnTo>
                  <a:lnTo>
                    <a:pt x="1958" y="1210"/>
                  </a:lnTo>
                  <a:lnTo>
                    <a:pt x="1958" y="1207"/>
                  </a:lnTo>
                  <a:lnTo>
                    <a:pt x="1962" y="1207"/>
                  </a:lnTo>
                  <a:lnTo>
                    <a:pt x="1962" y="1204"/>
                  </a:lnTo>
                  <a:lnTo>
                    <a:pt x="1975" y="1204"/>
                  </a:lnTo>
                  <a:lnTo>
                    <a:pt x="1975" y="1201"/>
                  </a:lnTo>
                  <a:lnTo>
                    <a:pt x="1978" y="1201"/>
                  </a:lnTo>
                  <a:lnTo>
                    <a:pt x="1978" y="1198"/>
                  </a:lnTo>
                  <a:lnTo>
                    <a:pt x="2028" y="1198"/>
                  </a:lnTo>
                  <a:lnTo>
                    <a:pt x="2028" y="1192"/>
                  </a:lnTo>
                  <a:lnTo>
                    <a:pt x="2031" y="1192"/>
                  </a:lnTo>
                  <a:lnTo>
                    <a:pt x="2031" y="1189"/>
                  </a:lnTo>
                  <a:lnTo>
                    <a:pt x="2038" y="1189"/>
                  </a:lnTo>
                  <a:lnTo>
                    <a:pt x="2038" y="1183"/>
                  </a:lnTo>
                  <a:lnTo>
                    <a:pt x="2041" y="1183"/>
                  </a:lnTo>
                  <a:lnTo>
                    <a:pt x="2041" y="1180"/>
                  </a:lnTo>
                  <a:lnTo>
                    <a:pt x="2061" y="1180"/>
                  </a:lnTo>
                  <a:lnTo>
                    <a:pt x="2061" y="1176"/>
                  </a:lnTo>
                  <a:lnTo>
                    <a:pt x="2065" y="1176"/>
                  </a:lnTo>
                  <a:lnTo>
                    <a:pt x="2065" y="1174"/>
                  </a:lnTo>
                  <a:lnTo>
                    <a:pt x="2068" y="1174"/>
                  </a:lnTo>
                  <a:lnTo>
                    <a:pt x="2068" y="1170"/>
                  </a:lnTo>
                  <a:lnTo>
                    <a:pt x="2097" y="1170"/>
                  </a:lnTo>
                  <a:lnTo>
                    <a:pt x="2097" y="1164"/>
                  </a:lnTo>
                  <a:lnTo>
                    <a:pt x="2105" y="1164"/>
                  </a:lnTo>
                  <a:lnTo>
                    <a:pt x="2105" y="1161"/>
                  </a:lnTo>
                  <a:lnTo>
                    <a:pt x="2107" y="1161"/>
                  </a:lnTo>
                  <a:lnTo>
                    <a:pt x="2107" y="1158"/>
                  </a:lnTo>
                  <a:lnTo>
                    <a:pt x="2115" y="1158"/>
                  </a:lnTo>
                  <a:lnTo>
                    <a:pt x="2115" y="1155"/>
                  </a:lnTo>
                  <a:lnTo>
                    <a:pt x="2137" y="1155"/>
                  </a:lnTo>
                  <a:lnTo>
                    <a:pt x="2137" y="1152"/>
                  </a:lnTo>
                  <a:lnTo>
                    <a:pt x="2145" y="1152"/>
                  </a:lnTo>
                  <a:lnTo>
                    <a:pt x="2145" y="1149"/>
                  </a:lnTo>
                  <a:lnTo>
                    <a:pt x="2147" y="1149"/>
                  </a:lnTo>
                  <a:lnTo>
                    <a:pt x="2147" y="1146"/>
                  </a:lnTo>
                  <a:lnTo>
                    <a:pt x="2165" y="1146"/>
                  </a:lnTo>
                  <a:lnTo>
                    <a:pt x="2165" y="1143"/>
                  </a:lnTo>
                  <a:lnTo>
                    <a:pt x="2175" y="1143"/>
                  </a:lnTo>
                  <a:lnTo>
                    <a:pt x="2175" y="1140"/>
                  </a:lnTo>
                  <a:lnTo>
                    <a:pt x="2195" y="1140"/>
                  </a:lnTo>
                  <a:lnTo>
                    <a:pt x="2195" y="1137"/>
                  </a:lnTo>
                  <a:lnTo>
                    <a:pt x="2201" y="1137"/>
                  </a:lnTo>
                  <a:lnTo>
                    <a:pt x="2201" y="1130"/>
                  </a:lnTo>
                  <a:lnTo>
                    <a:pt x="2205" y="1130"/>
                  </a:lnTo>
                  <a:lnTo>
                    <a:pt x="2205" y="1127"/>
                  </a:lnTo>
                  <a:lnTo>
                    <a:pt x="2231" y="1127"/>
                  </a:lnTo>
                  <a:lnTo>
                    <a:pt x="2231" y="1117"/>
                  </a:lnTo>
                  <a:lnTo>
                    <a:pt x="2237" y="1117"/>
                  </a:lnTo>
                  <a:lnTo>
                    <a:pt x="2237" y="1115"/>
                  </a:lnTo>
                  <a:lnTo>
                    <a:pt x="2257" y="1115"/>
                  </a:lnTo>
                  <a:lnTo>
                    <a:pt x="2257" y="1111"/>
                  </a:lnTo>
                  <a:lnTo>
                    <a:pt x="2261" y="1111"/>
                  </a:lnTo>
                  <a:lnTo>
                    <a:pt x="2261" y="1105"/>
                  </a:lnTo>
                  <a:lnTo>
                    <a:pt x="2263" y="1105"/>
                  </a:lnTo>
                  <a:lnTo>
                    <a:pt x="2263" y="1101"/>
                  </a:lnTo>
                  <a:lnTo>
                    <a:pt x="2267" y="1101"/>
                  </a:lnTo>
                  <a:lnTo>
                    <a:pt x="2267" y="1098"/>
                  </a:lnTo>
                  <a:lnTo>
                    <a:pt x="2277" y="1098"/>
                  </a:lnTo>
                  <a:lnTo>
                    <a:pt x="2277" y="1095"/>
                  </a:lnTo>
                  <a:lnTo>
                    <a:pt x="2283" y="1095"/>
                  </a:lnTo>
                  <a:lnTo>
                    <a:pt x="2283" y="1092"/>
                  </a:lnTo>
                  <a:lnTo>
                    <a:pt x="2287" y="1092"/>
                  </a:lnTo>
                  <a:lnTo>
                    <a:pt x="2287" y="1088"/>
                  </a:lnTo>
                  <a:lnTo>
                    <a:pt x="2303" y="1088"/>
                  </a:lnTo>
                  <a:lnTo>
                    <a:pt x="2303" y="1086"/>
                  </a:lnTo>
                  <a:lnTo>
                    <a:pt x="2311" y="1086"/>
                  </a:lnTo>
                  <a:lnTo>
                    <a:pt x="2311" y="1082"/>
                  </a:lnTo>
                  <a:lnTo>
                    <a:pt x="2317" y="1082"/>
                  </a:lnTo>
                  <a:lnTo>
                    <a:pt x="2317" y="1078"/>
                  </a:lnTo>
                  <a:lnTo>
                    <a:pt x="2340" y="1078"/>
                  </a:lnTo>
                  <a:lnTo>
                    <a:pt x="2340" y="1076"/>
                  </a:lnTo>
                  <a:lnTo>
                    <a:pt x="2343" y="1076"/>
                  </a:lnTo>
                  <a:lnTo>
                    <a:pt x="2343" y="1065"/>
                  </a:lnTo>
                  <a:lnTo>
                    <a:pt x="2350" y="1065"/>
                  </a:lnTo>
                  <a:lnTo>
                    <a:pt x="2350" y="1063"/>
                  </a:lnTo>
                  <a:lnTo>
                    <a:pt x="2370" y="1063"/>
                  </a:lnTo>
                  <a:lnTo>
                    <a:pt x="2370" y="1059"/>
                  </a:lnTo>
                  <a:lnTo>
                    <a:pt x="2377" y="1059"/>
                  </a:lnTo>
                  <a:lnTo>
                    <a:pt x="2377" y="1055"/>
                  </a:lnTo>
                  <a:lnTo>
                    <a:pt x="2390" y="1055"/>
                  </a:lnTo>
                  <a:lnTo>
                    <a:pt x="2390" y="1052"/>
                  </a:lnTo>
                  <a:lnTo>
                    <a:pt x="2397" y="1052"/>
                  </a:lnTo>
                  <a:lnTo>
                    <a:pt x="2397" y="1049"/>
                  </a:lnTo>
                  <a:lnTo>
                    <a:pt x="2400" y="1049"/>
                  </a:lnTo>
                  <a:lnTo>
                    <a:pt x="2400" y="1042"/>
                  </a:lnTo>
                  <a:lnTo>
                    <a:pt x="2407" y="1042"/>
                  </a:lnTo>
                  <a:lnTo>
                    <a:pt x="2407" y="1038"/>
                  </a:lnTo>
                  <a:lnTo>
                    <a:pt x="2423" y="1038"/>
                  </a:lnTo>
                  <a:lnTo>
                    <a:pt x="2423" y="1035"/>
                  </a:lnTo>
                  <a:lnTo>
                    <a:pt x="2426" y="1035"/>
                  </a:lnTo>
                  <a:lnTo>
                    <a:pt x="2426" y="1031"/>
                  </a:lnTo>
                  <a:lnTo>
                    <a:pt x="2430" y="1031"/>
                  </a:lnTo>
                  <a:lnTo>
                    <a:pt x="2430" y="1028"/>
                  </a:lnTo>
                  <a:lnTo>
                    <a:pt x="2433" y="1028"/>
                  </a:lnTo>
                  <a:lnTo>
                    <a:pt x="2433" y="1024"/>
                  </a:lnTo>
                  <a:lnTo>
                    <a:pt x="2440" y="1024"/>
                  </a:lnTo>
                  <a:lnTo>
                    <a:pt x="2440" y="1020"/>
                  </a:lnTo>
                  <a:lnTo>
                    <a:pt x="2443" y="1020"/>
                  </a:lnTo>
                  <a:lnTo>
                    <a:pt x="2443" y="1017"/>
                  </a:lnTo>
                  <a:lnTo>
                    <a:pt x="2453" y="1017"/>
                  </a:lnTo>
                  <a:lnTo>
                    <a:pt x="2453" y="1009"/>
                  </a:lnTo>
                  <a:lnTo>
                    <a:pt x="2460" y="1009"/>
                  </a:lnTo>
                  <a:lnTo>
                    <a:pt x="2460" y="1006"/>
                  </a:lnTo>
                  <a:lnTo>
                    <a:pt x="2463" y="1006"/>
                  </a:lnTo>
                  <a:lnTo>
                    <a:pt x="2463" y="1002"/>
                  </a:lnTo>
                  <a:lnTo>
                    <a:pt x="2466" y="1002"/>
                  </a:lnTo>
                  <a:lnTo>
                    <a:pt x="2466" y="995"/>
                  </a:lnTo>
                  <a:lnTo>
                    <a:pt x="2480" y="995"/>
                  </a:lnTo>
                  <a:lnTo>
                    <a:pt x="2480" y="991"/>
                  </a:lnTo>
                  <a:lnTo>
                    <a:pt x="2486" y="991"/>
                  </a:lnTo>
                  <a:lnTo>
                    <a:pt x="2486" y="988"/>
                  </a:lnTo>
                  <a:lnTo>
                    <a:pt x="2490" y="988"/>
                  </a:lnTo>
                  <a:lnTo>
                    <a:pt x="2490" y="984"/>
                  </a:lnTo>
                  <a:lnTo>
                    <a:pt x="2522" y="984"/>
                  </a:lnTo>
                  <a:lnTo>
                    <a:pt x="2522" y="980"/>
                  </a:lnTo>
                  <a:lnTo>
                    <a:pt x="2526" y="980"/>
                  </a:lnTo>
                  <a:lnTo>
                    <a:pt x="2526" y="977"/>
                  </a:lnTo>
                  <a:lnTo>
                    <a:pt x="2532" y="977"/>
                  </a:lnTo>
                  <a:lnTo>
                    <a:pt x="2532" y="973"/>
                  </a:lnTo>
                  <a:lnTo>
                    <a:pt x="2536" y="973"/>
                  </a:lnTo>
                  <a:lnTo>
                    <a:pt x="2536" y="969"/>
                  </a:lnTo>
                  <a:lnTo>
                    <a:pt x="2540" y="969"/>
                  </a:lnTo>
                  <a:lnTo>
                    <a:pt x="2540" y="961"/>
                  </a:lnTo>
                  <a:lnTo>
                    <a:pt x="2549" y="961"/>
                  </a:lnTo>
                  <a:lnTo>
                    <a:pt x="2549" y="954"/>
                  </a:lnTo>
                  <a:lnTo>
                    <a:pt x="2556" y="954"/>
                  </a:lnTo>
                  <a:lnTo>
                    <a:pt x="2556" y="950"/>
                  </a:lnTo>
                  <a:lnTo>
                    <a:pt x="2566" y="950"/>
                  </a:lnTo>
                  <a:lnTo>
                    <a:pt x="2566" y="946"/>
                  </a:lnTo>
                  <a:lnTo>
                    <a:pt x="2586" y="946"/>
                  </a:lnTo>
                  <a:lnTo>
                    <a:pt x="2586" y="943"/>
                  </a:lnTo>
                  <a:lnTo>
                    <a:pt x="2588" y="943"/>
                  </a:lnTo>
                  <a:lnTo>
                    <a:pt x="2588" y="938"/>
                  </a:lnTo>
                  <a:lnTo>
                    <a:pt x="2592" y="938"/>
                  </a:lnTo>
                  <a:lnTo>
                    <a:pt x="2592" y="934"/>
                  </a:lnTo>
                  <a:lnTo>
                    <a:pt x="2596" y="934"/>
                  </a:lnTo>
                  <a:lnTo>
                    <a:pt x="2596" y="931"/>
                  </a:lnTo>
                  <a:lnTo>
                    <a:pt x="2602" y="931"/>
                  </a:lnTo>
                  <a:lnTo>
                    <a:pt x="2602" y="924"/>
                  </a:lnTo>
                  <a:lnTo>
                    <a:pt x="2616" y="924"/>
                  </a:lnTo>
                  <a:lnTo>
                    <a:pt x="2616" y="919"/>
                  </a:lnTo>
                  <a:lnTo>
                    <a:pt x="2618" y="919"/>
                  </a:lnTo>
                  <a:lnTo>
                    <a:pt x="2618" y="915"/>
                  </a:lnTo>
                  <a:lnTo>
                    <a:pt x="2636" y="915"/>
                  </a:lnTo>
                  <a:lnTo>
                    <a:pt x="2636" y="911"/>
                  </a:lnTo>
                  <a:lnTo>
                    <a:pt x="2652" y="911"/>
                  </a:lnTo>
                  <a:lnTo>
                    <a:pt x="2652" y="903"/>
                  </a:lnTo>
                  <a:lnTo>
                    <a:pt x="2656" y="903"/>
                  </a:lnTo>
                  <a:lnTo>
                    <a:pt x="2656" y="899"/>
                  </a:lnTo>
                  <a:lnTo>
                    <a:pt x="2662" y="899"/>
                  </a:lnTo>
                  <a:lnTo>
                    <a:pt x="2662" y="896"/>
                  </a:lnTo>
                  <a:lnTo>
                    <a:pt x="2668" y="896"/>
                  </a:lnTo>
                  <a:lnTo>
                    <a:pt x="2668" y="892"/>
                  </a:lnTo>
                  <a:lnTo>
                    <a:pt x="2676" y="892"/>
                  </a:lnTo>
                  <a:lnTo>
                    <a:pt x="2676" y="887"/>
                  </a:lnTo>
                  <a:lnTo>
                    <a:pt x="2678" y="887"/>
                  </a:lnTo>
                  <a:lnTo>
                    <a:pt x="2678" y="884"/>
                  </a:lnTo>
                  <a:lnTo>
                    <a:pt x="2702" y="884"/>
                  </a:lnTo>
                  <a:lnTo>
                    <a:pt x="2702" y="880"/>
                  </a:lnTo>
                  <a:lnTo>
                    <a:pt x="2716" y="880"/>
                  </a:lnTo>
                  <a:lnTo>
                    <a:pt x="2716" y="876"/>
                  </a:lnTo>
                  <a:lnTo>
                    <a:pt x="2722" y="876"/>
                  </a:lnTo>
                  <a:lnTo>
                    <a:pt x="2722" y="871"/>
                  </a:lnTo>
                  <a:lnTo>
                    <a:pt x="2728" y="871"/>
                  </a:lnTo>
                  <a:lnTo>
                    <a:pt x="2728" y="868"/>
                  </a:lnTo>
                  <a:lnTo>
                    <a:pt x="2732" y="868"/>
                  </a:lnTo>
                  <a:lnTo>
                    <a:pt x="2732" y="864"/>
                  </a:lnTo>
                  <a:lnTo>
                    <a:pt x="2745" y="864"/>
                  </a:lnTo>
                  <a:lnTo>
                    <a:pt x="2745" y="859"/>
                  </a:lnTo>
                  <a:lnTo>
                    <a:pt x="2768" y="859"/>
                  </a:lnTo>
                  <a:lnTo>
                    <a:pt x="2768" y="856"/>
                  </a:lnTo>
                  <a:lnTo>
                    <a:pt x="2772" y="856"/>
                  </a:lnTo>
                  <a:lnTo>
                    <a:pt x="2772" y="852"/>
                  </a:lnTo>
                  <a:lnTo>
                    <a:pt x="2778" y="852"/>
                  </a:lnTo>
                  <a:lnTo>
                    <a:pt x="2778" y="847"/>
                  </a:lnTo>
                  <a:lnTo>
                    <a:pt x="2782" y="847"/>
                  </a:lnTo>
                  <a:lnTo>
                    <a:pt x="2782" y="840"/>
                  </a:lnTo>
                  <a:lnTo>
                    <a:pt x="2798" y="840"/>
                  </a:lnTo>
                  <a:lnTo>
                    <a:pt x="2798" y="835"/>
                  </a:lnTo>
                  <a:lnTo>
                    <a:pt x="2811" y="835"/>
                  </a:lnTo>
                  <a:lnTo>
                    <a:pt x="2811" y="832"/>
                  </a:lnTo>
                  <a:lnTo>
                    <a:pt x="2821" y="832"/>
                  </a:lnTo>
                  <a:lnTo>
                    <a:pt x="2821" y="827"/>
                  </a:lnTo>
                  <a:lnTo>
                    <a:pt x="2825" y="827"/>
                  </a:lnTo>
                  <a:lnTo>
                    <a:pt x="2825" y="823"/>
                  </a:lnTo>
                  <a:lnTo>
                    <a:pt x="2828" y="823"/>
                  </a:lnTo>
                  <a:lnTo>
                    <a:pt x="2828" y="819"/>
                  </a:lnTo>
                  <a:lnTo>
                    <a:pt x="2831" y="819"/>
                  </a:lnTo>
                  <a:lnTo>
                    <a:pt x="2831" y="815"/>
                  </a:lnTo>
                  <a:lnTo>
                    <a:pt x="2841" y="815"/>
                  </a:lnTo>
                  <a:lnTo>
                    <a:pt x="2841" y="811"/>
                  </a:lnTo>
                  <a:lnTo>
                    <a:pt x="2848" y="811"/>
                  </a:lnTo>
                  <a:lnTo>
                    <a:pt x="2848" y="806"/>
                  </a:lnTo>
                  <a:lnTo>
                    <a:pt x="2865" y="806"/>
                  </a:lnTo>
                  <a:lnTo>
                    <a:pt x="2865" y="798"/>
                  </a:lnTo>
                  <a:lnTo>
                    <a:pt x="2868" y="798"/>
                  </a:lnTo>
                  <a:lnTo>
                    <a:pt x="2868" y="794"/>
                  </a:lnTo>
                  <a:lnTo>
                    <a:pt x="2871" y="794"/>
                  </a:lnTo>
                  <a:lnTo>
                    <a:pt x="2871" y="786"/>
                  </a:lnTo>
                  <a:lnTo>
                    <a:pt x="2878" y="786"/>
                  </a:lnTo>
                  <a:lnTo>
                    <a:pt x="2878" y="781"/>
                  </a:lnTo>
                  <a:lnTo>
                    <a:pt x="2881" y="781"/>
                  </a:lnTo>
                  <a:lnTo>
                    <a:pt x="2881" y="777"/>
                  </a:lnTo>
                  <a:lnTo>
                    <a:pt x="2897" y="777"/>
                  </a:lnTo>
                  <a:lnTo>
                    <a:pt x="2897" y="772"/>
                  </a:lnTo>
                  <a:lnTo>
                    <a:pt x="2904" y="772"/>
                  </a:lnTo>
                  <a:lnTo>
                    <a:pt x="2904" y="769"/>
                  </a:lnTo>
                  <a:lnTo>
                    <a:pt x="2921" y="769"/>
                  </a:lnTo>
                  <a:lnTo>
                    <a:pt x="2921" y="764"/>
                  </a:lnTo>
                  <a:lnTo>
                    <a:pt x="2927" y="764"/>
                  </a:lnTo>
                  <a:lnTo>
                    <a:pt x="2927" y="759"/>
                  </a:lnTo>
                  <a:lnTo>
                    <a:pt x="2934" y="759"/>
                  </a:lnTo>
                  <a:lnTo>
                    <a:pt x="2934" y="755"/>
                  </a:lnTo>
                  <a:lnTo>
                    <a:pt x="2967" y="755"/>
                  </a:lnTo>
                  <a:lnTo>
                    <a:pt x="2967" y="750"/>
                  </a:lnTo>
                  <a:lnTo>
                    <a:pt x="2977" y="750"/>
                  </a:lnTo>
                  <a:lnTo>
                    <a:pt x="2977" y="746"/>
                  </a:lnTo>
                  <a:lnTo>
                    <a:pt x="3003" y="746"/>
                  </a:lnTo>
                  <a:lnTo>
                    <a:pt x="3003" y="742"/>
                  </a:lnTo>
                  <a:lnTo>
                    <a:pt x="3043" y="742"/>
                  </a:lnTo>
                  <a:lnTo>
                    <a:pt x="3043" y="737"/>
                  </a:lnTo>
                  <a:lnTo>
                    <a:pt x="3061" y="737"/>
                  </a:lnTo>
                  <a:lnTo>
                    <a:pt x="3061" y="732"/>
                  </a:lnTo>
                  <a:lnTo>
                    <a:pt x="3067" y="732"/>
                  </a:lnTo>
                  <a:lnTo>
                    <a:pt x="3067" y="726"/>
                  </a:lnTo>
                  <a:lnTo>
                    <a:pt x="3071" y="726"/>
                  </a:lnTo>
                  <a:lnTo>
                    <a:pt x="3071" y="721"/>
                  </a:lnTo>
                  <a:lnTo>
                    <a:pt x="3073" y="721"/>
                  </a:lnTo>
                  <a:lnTo>
                    <a:pt x="3073" y="717"/>
                  </a:lnTo>
                  <a:lnTo>
                    <a:pt x="3077" y="717"/>
                  </a:lnTo>
                  <a:lnTo>
                    <a:pt x="3077" y="712"/>
                  </a:lnTo>
                  <a:lnTo>
                    <a:pt x="3081" y="712"/>
                  </a:lnTo>
                  <a:lnTo>
                    <a:pt x="3081" y="701"/>
                  </a:lnTo>
                  <a:lnTo>
                    <a:pt x="3087" y="701"/>
                  </a:lnTo>
                  <a:lnTo>
                    <a:pt x="3087" y="691"/>
                  </a:lnTo>
                  <a:lnTo>
                    <a:pt x="3091" y="691"/>
                  </a:lnTo>
                  <a:lnTo>
                    <a:pt x="3091" y="686"/>
                  </a:lnTo>
                  <a:lnTo>
                    <a:pt x="3101" y="686"/>
                  </a:lnTo>
                  <a:lnTo>
                    <a:pt x="3101" y="680"/>
                  </a:lnTo>
                  <a:lnTo>
                    <a:pt x="3107" y="680"/>
                  </a:lnTo>
                  <a:lnTo>
                    <a:pt x="3107" y="675"/>
                  </a:lnTo>
                  <a:lnTo>
                    <a:pt x="3113" y="675"/>
                  </a:lnTo>
                  <a:lnTo>
                    <a:pt x="3113" y="671"/>
                  </a:lnTo>
                  <a:lnTo>
                    <a:pt x="3121" y="671"/>
                  </a:lnTo>
                  <a:lnTo>
                    <a:pt x="3121" y="666"/>
                  </a:lnTo>
                  <a:lnTo>
                    <a:pt x="3137" y="666"/>
                  </a:lnTo>
                  <a:lnTo>
                    <a:pt x="3137" y="660"/>
                  </a:lnTo>
                  <a:lnTo>
                    <a:pt x="3147" y="660"/>
                  </a:lnTo>
                  <a:lnTo>
                    <a:pt x="3147" y="655"/>
                  </a:lnTo>
                  <a:lnTo>
                    <a:pt x="3173" y="655"/>
                  </a:lnTo>
                  <a:lnTo>
                    <a:pt x="3173" y="649"/>
                  </a:lnTo>
                  <a:lnTo>
                    <a:pt x="3180" y="649"/>
                  </a:lnTo>
                  <a:lnTo>
                    <a:pt x="3180" y="644"/>
                  </a:lnTo>
                  <a:lnTo>
                    <a:pt x="3203" y="644"/>
                  </a:lnTo>
                  <a:lnTo>
                    <a:pt x="3203" y="639"/>
                  </a:lnTo>
                  <a:lnTo>
                    <a:pt x="3209" y="639"/>
                  </a:lnTo>
                  <a:lnTo>
                    <a:pt x="3209" y="633"/>
                  </a:lnTo>
                  <a:lnTo>
                    <a:pt x="3246" y="633"/>
                  </a:lnTo>
                  <a:lnTo>
                    <a:pt x="3246" y="622"/>
                  </a:lnTo>
                  <a:lnTo>
                    <a:pt x="3259" y="622"/>
                  </a:lnTo>
                  <a:lnTo>
                    <a:pt x="3259" y="611"/>
                  </a:lnTo>
                  <a:lnTo>
                    <a:pt x="3263" y="611"/>
                  </a:lnTo>
                  <a:lnTo>
                    <a:pt x="3263" y="606"/>
                  </a:lnTo>
                  <a:lnTo>
                    <a:pt x="3269" y="606"/>
                  </a:lnTo>
                  <a:lnTo>
                    <a:pt x="3269" y="600"/>
                  </a:lnTo>
                  <a:lnTo>
                    <a:pt x="3273" y="600"/>
                  </a:lnTo>
                  <a:lnTo>
                    <a:pt x="3273" y="595"/>
                  </a:lnTo>
                  <a:lnTo>
                    <a:pt x="3342" y="595"/>
                  </a:lnTo>
                  <a:lnTo>
                    <a:pt x="3342" y="589"/>
                  </a:lnTo>
                  <a:lnTo>
                    <a:pt x="3362" y="589"/>
                  </a:lnTo>
                  <a:lnTo>
                    <a:pt x="3362" y="583"/>
                  </a:lnTo>
                  <a:lnTo>
                    <a:pt x="3368" y="583"/>
                  </a:lnTo>
                  <a:lnTo>
                    <a:pt x="3368" y="579"/>
                  </a:lnTo>
                  <a:lnTo>
                    <a:pt x="3386" y="579"/>
                  </a:lnTo>
                  <a:lnTo>
                    <a:pt x="3386" y="573"/>
                  </a:lnTo>
                  <a:lnTo>
                    <a:pt x="3392" y="573"/>
                  </a:lnTo>
                  <a:lnTo>
                    <a:pt x="3392" y="566"/>
                  </a:lnTo>
                  <a:lnTo>
                    <a:pt x="3412" y="566"/>
                  </a:lnTo>
                  <a:lnTo>
                    <a:pt x="3412" y="562"/>
                  </a:lnTo>
                  <a:lnTo>
                    <a:pt x="3428" y="562"/>
                  </a:lnTo>
                  <a:lnTo>
                    <a:pt x="3428" y="556"/>
                  </a:lnTo>
                  <a:lnTo>
                    <a:pt x="3436" y="556"/>
                  </a:lnTo>
                  <a:lnTo>
                    <a:pt x="3436" y="543"/>
                  </a:lnTo>
                  <a:lnTo>
                    <a:pt x="3452" y="543"/>
                  </a:lnTo>
                  <a:lnTo>
                    <a:pt x="3452" y="537"/>
                  </a:lnTo>
                  <a:lnTo>
                    <a:pt x="3456" y="537"/>
                  </a:lnTo>
                  <a:lnTo>
                    <a:pt x="3456" y="533"/>
                  </a:lnTo>
                  <a:lnTo>
                    <a:pt x="3498" y="533"/>
                  </a:lnTo>
                  <a:lnTo>
                    <a:pt x="3498" y="527"/>
                  </a:lnTo>
                  <a:lnTo>
                    <a:pt x="3514" y="527"/>
                  </a:lnTo>
                  <a:lnTo>
                    <a:pt x="3514" y="520"/>
                  </a:lnTo>
                  <a:lnTo>
                    <a:pt x="3532" y="520"/>
                  </a:lnTo>
                  <a:lnTo>
                    <a:pt x="3532" y="514"/>
                  </a:lnTo>
                  <a:lnTo>
                    <a:pt x="3548" y="514"/>
                  </a:lnTo>
                  <a:lnTo>
                    <a:pt x="3548" y="508"/>
                  </a:lnTo>
                  <a:lnTo>
                    <a:pt x="3564" y="508"/>
                  </a:lnTo>
                  <a:lnTo>
                    <a:pt x="3564" y="501"/>
                  </a:lnTo>
                  <a:lnTo>
                    <a:pt x="3568" y="501"/>
                  </a:lnTo>
                  <a:lnTo>
                    <a:pt x="3568" y="495"/>
                  </a:lnTo>
                  <a:lnTo>
                    <a:pt x="3648" y="495"/>
                  </a:lnTo>
                  <a:lnTo>
                    <a:pt x="3648" y="489"/>
                  </a:lnTo>
                  <a:lnTo>
                    <a:pt x="3668" y="489"/>
                  </a:lnTo>
                  <a:lnTo>
                    <a:pt x="3668" y="482"/>
                  </a:lnTo>
                  <a:lnTo>
                    <a:pt x="3684" y="482"/>
                  </a:lnTo>
                  <a:lnTo>
                    <a:pt x="3684" y="473"/>
                  </a:lnTo>
                  <a:lnTo>
                    <a:pt x="3707" y="473"/>
                  </a:lnTo>
                  <a:lnTo>
                    <a:pt x="3707" y="466"/>
                  </a:lnTo>
                  <a:lnTo>
                    <a:pt x="3737" y="466"/>
                  </a:lnTo>
                  <a:lnTo>
                    <a:pt x="3737" y="459"/>
                  </a:lnTo>
                  <a:lnTo>
                    <a:pt x="3747" y="459"/>
                  </a:lnTo>
                  <a:lnTo>
                    <a:pt x="3747" y="451"/>
                  </a:lnTo>
                  <a:lnTo>
                    <a:pt x="3787" y="451"/>
                  </a:lnTo>
                  <a:lnTo>
                    <a:pt x="3787" y="443"/>
                  </a:lnTo>
                  <a:lnTo>
                    <a:pt x="3801" y="443"/>
                  </a:lnTo>
                  <a:lnTo>
                    <a:pt x="3801" y="436"/>
                  </a:lnTo>
                  <a:lnTo>
                    <a:pt x="3817" y="436"/>
                  </a:lnTo>
                  <a:lnTo>
                    <a:pt x="3817" y="427"/>
                  </a:lnTo>
                  <a:lnTo>
                    <a:pt x="3827" y="427"/>
                  </a:lnTo>
                  <a:lnTo>
                    <a:pt x="3827" y="420"/>
                  </a:lnTo>
                  <a:lnTo>
                    <a:pt x="3873" y="420"/>
                  </a:lnTo>
                  <a:lnTo>
                    <a:pt x="3873" y="412"/>
                  </a:lnTo>
                  <a:lnTo>
                    <a:pt x="3877" y="412"/>
                  </a:lnTo>
                  <a:lnTo>
                    <a:pt x="3877" y="403"/>
                  </a:lnTo>
                  <a:lnTo>
                    <a:pt x="3897" y="403"/>
                  </a:lnTo>
                  <a:lnTo>
                    <a:pt x="3897" y="396"/>
                  </a:lnTo>
                  <a:lnTo>
                    <a:pt x="3969" y="396"/>
                  </a:lnTo>
                  <a:lnTo>
                    <a:pt x="3969" y="387"/>
                  </a:lnTo>
                  <a:lnTo>
                    <a:pt x="3989" y="387"/>
                  </a:lnTo>
                  <a:lnTo>
                    <a:pt x="3989" y="379"/>
                  </a:lnTo>
                  <a:lnTo>
                    <a:pt x="3993" y="379"/>
                  </a:lnTo>
                  <a:lnTo>
                    <a:pt x="3993" y="362"/>
                  </a:lnTo>
                  <a:lnTo>
                    <a:pt x="3997" y="362"/>
                  </a:lnTo>
                  <a:lnTo>
                    <a:pt x="3997" y="353"/>
                  </a:lnTo>
                  <a:lnTo>
                    <a:pt x="4026" y="353"/>
                  </a:lnTo>
                  <a:lnTo>
                    <a:pt x="4026" y="345"/>
                  </a:lnTo>
                  <a:lnTo>
                    <a:pt x="4049" y="345"/>
                  </a:lnTo>
                  <a:lnTo>
                    <a:pt x="4049" y="336"/>
                  </a:lnTo>
                  <a:lnTo>
                    <a:pt x="4056" y="336"/>
                  </a:lnTo>
                  <a:lnTo>
                    <a:pt x="4056" y="318"/>
                  </a:lnTo>
                  <a:lnTo>
                    <a:pt x="4092" y="318"/>
                  </a:lnTo>
                  <a:lnTo>
                    <a:pt x="4092" y="310"/>
                  </a:lnTo>
                  <a:lnTo>
                    <a:pt x="4099" y="310"/>
                  </a:lnTo>
                  <a:lnTo>
                    <a:pt x="4099" y="301"/>
                  </a:lnTo>
                  <a:lnTo>
                    <a:pt x="4192" y="301"/>
                  </a:lnTo>
                  <a:lnTo>
                    <a:pt x="4192" y="292"/>
                  </a:lnTo>
                  <a:lnTo>
                    <a:pt x="4198" y="292"/>
                  </a:lnTo>
                  <a:lnTo>
                    <a:pt x="4198" y="282"/>
                  </a:lnTo>
                  <a:lnTo>
                    <a:pt x="4252" y="282"/>
                  </a:lnTo>
                  <a:lnTo>
                    <a:pt x="4252" y="271"/>
                  </a:lnTo>
                  <a:lnTo>
                    <a:pt x="4378" y="271"/>
                  </a:lnTo>
                  <a:lnTo>
                    <a:pt x="4378" y="258"/>
                  </a:lnTo>
                  <a:lnTo>
                    <a:pt x="4398" y="258"/>
                  </a:lnTo>
                  <a:lnTo>
                    <a:pt x="4398" y="246"/>
                  </a:lnTo>
                  <a:lnTo>
                    <a:pt x="4408" y="246"/>
                  </a:lnTo>
                  <a:lnTo>
                    <a:pt x="4408" y="232"/>
                  </a:lnTo>
                  <a:lnTo>
                    <a:pt x="4411" y="232"/>
                  </a:lnTo>
                  <a:lnTo>
                    <a:pt x="4411" y="220"/>
                  </a:lnTo>
                  <a:lnTo>
                    <a:pt x="4424" y="220"/>
                  </a:lnTo>
                  <a:lnTo>
                    <a:pt x="4424" y="207"/>
                  </a:lnTo>
                  <a:lnTo>
                    <a:pt x="4497" y="207"/>
                  </a:lnTo>
                  <a:lnTo>
                    <a:pt x="4497" y="194"/>
                  </a:lnTo>
                  <a:lnTo>
                    <a:pt x="4557" y="194"/>
                  </a:lnTo>
                  <a:lnTo>
                    <a:pt x="4557" y="180"/>
                  </a:lnTo>
                  <a:lnTo>
                    <a:pt x="4573" y="180"/>
                  </a:lnTo>
                  <a:lnTo>
                    <a:pt x="4573" y="167"/>
                  </a:lnTo>
                  <a:lnTo>
                    <a:pt x="4583" y="167"/>
                  </a:lnTo>
                  <a:lnTo>
                    <a:pt x="4583" y="154"/>
                  </a:lnTo>
                  <a:lnTo>
                    <a:pt x="4590" y="154"/>
                  </a:lnTo>
                  <a:lnTo>
                    <a:pt x="4590" y="140"/>
                  </a:lnTo>
                  <a:lnTo>
                    <a:pt x="4603" y="140"/>
                  </a:lnTo>
                  <a:lnTo>
                    <a:pt x="4603" y="127"/>
                  </a:lnTo>
                  <a:lnTo>
                    <a:pt x="4620" y="127"/>
                  </a:lnTo>
                  <a:lnTo>
                    <a:pt x="4620" y="113"/>
                  </a:lnTo>
                  <a:lnTo>
                    <a:pt x="4649" y="113"/>
                  </a:lnTo>
                  <a:lnTo>
                    <a:pt x="4649" y="99"/>
                  </a:lnTo>
                  <a:lnTo>
                    <a:pt x="4699" y="99"/>
                  </a:lnTo>
                  <a:lnTo>
                    <a:pt x="4699" y="84"/>
                  </a:lnTo>
                  <a:lnTo>
                    <a:pt x="4709" y="84"/>
                  </a:lnTo>
                  <a:lnTo>
                    <a:pt x="4709" y="69"/>
                  </a:lnTo>
                  <a:lnTo>
                    <a:pt x="4737" y="69"/>
                  </a:lnTo>
                  <a:lnTo>
                    <a:pt x="4737" y="53"/>
                  </a:lnTo>
                  <a:lnTo>
                    <a:pt x="4889" y="53"/>
                  </a:lnTo>
                  <a:lnTo>
                    <a:pt x="4889" y="29"/>
                  </a:lnTo>
                  <a:lnTo>
                    <a:pt x="5072" y="29"/>
                  </a:lnTo>
                  <a:lnTo>
                    <a:pt x="5072" y="0"/>
                  </a:lnTo>
                  <a:lnTo>
                    <a:pt x="5074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2589" y="4081"/>
              <a:ext cx="130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Years of Follow-up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 rot="16200000">
              <a:off x="-833" y="1838"/>
              <a:ext cx="180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</a:rPr>
                <a:t>Cumulative Hazard Rates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250" name="Line 8"/>
            <p:cNvSpPr>
              <a:spLocks noChangeShapeType="1"/>
            </p:cNvSpPr>
            <p:nvPr/>
          </p:nvSpPr>
          <p:spPr bwMode="auto">
            <a:xfrm flipH="1">
              <a:off x="407" y="3580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1" name="Line 9"/>
            <p:cNvSpPr>
              <a:spLocks noChangeShapeType="1"/>
            </p:cNvSpPr>
            <p:nvPr/>
          </p:nvSpPr>
          <p:spPr bwMode="auto">
            <a:xfrm flipH="1">
              <a:off x="407" y="3099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2" name="Line 10"/>
            <p:cNvSpPr>
              <a:spLocks noChangeShapeType="1"/>
            </p:cNvSpPr>
            <p:nvPr/>
          </p:nvSpPr>
          <p:spPr bwMode="auto">
            <a:xfrm flipH="1">
              <a:off x="407" y="2619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3" name="Line 11"/>
            <p:cNvSpPr>
              <a:spLocks noChangeShapeType="1"/>
            </p:cNvSpPr>
            <p:nvPr/>
          </p:nvSpPr>
          <p:spPr bwMode="auto">
            <a:xfrm flipH="1">
              <a:off x="407" y="2138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 flipH="1">
              <a:off x="407" y="1658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 flipH="1">
              <a:off x="407" y="1177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 flipH="1">
              <a:off x="407" y="697"/>
              <a:ext cx="70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 flipV="1">
              <a:off x="477" y="697"/>
              <a:ext cx="1" cy="288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58" name="Rectangle 16"/>
            <p:cNvSpPr>
              <a:spLocks noChangeArrowheads="1"/>
            </p:cNvSpPr>
            <p:nvPr/>
          </p:nvSpPr>
          <p:spPr bwMode="auto">
            <a:xfrm rot="16200000">
              <a:off x="212" y="344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59" name="Rectangle 17"/>
            <p:cNvSpPr>
              <a:spLocks noChangeArrowheads="1"/>
            </p:cNvSpPr>
            <p:nvPr/>
          </p:nvSpPr>
          <p:spPr bwMode="auto">
            <a:xfrm rot="16200000">
              <a:off x="212" y="296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0.1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60" name="Rectangle 18"/>
            <p:cNvSpPr>
              <a:spLocks noChangeArrowheads="1"/>
            </p:cNvSpPr>
            <p:nvPr/>
          </p:nvSpPr>
          <p:spPr bwMode="auto">
            <a:xfrm rot="16200000">
              <a:off x="212" y="2486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0.2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61" name="Rectangle 19"/>
            <p:cNvSpPr>
              <a:spLocks noChangeArrowheads="1"/>
            </p:cNvSpPr>
            <p:nvPr/>
          </p:nvSpPr>
          <p:spPr bwMode="auto">
            <a:xfrm rot="16200000">
              <a:off x="212" y="2006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0.3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 rot="16200000">
              <a:off x="212" y="1525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0.4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 rot="16200000">
              <a:off x="212" y="1045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 rot="16200000">
              <a:off x="213" y="564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0.6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65" name="Line 23"/>
            <p:cNvSpPr>
              <a:spLocks noChangeShapeType="1"/>
            </p:cNvSpPr>
            <p:nvPr/>
          </p:nvSpPr>
          <p:spPr bwMode="auto">
            <a:xfrm>
              <a:off x="671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66" name="Line 24"/>
            <p:cNvSpPr>
              <a:spLocks noChangeShapeType="1"/>
            </p:cNvSpPr>
            <p:nvPr/>
          </p:nvSpPr>
          <p:spPr bwMode="auto">
            <a:xfrm>
              <a:off x="1276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67" name="Line 25"/>
            <p:cNvSpPr>
              <a:spLocks noChangeShapeType="1"/>
            </p:cNvSpPr>
            <p:nvPr/>
          </p:nvSpPr>
          <p:spPr bwMode="auto">
            <a:xfrm>
              <a:off x="1882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68" name="Line 26"/>
            <p:cNvSpPr>
              <a:spLocks noChangeShapeType="1"/>
            </p:cNvSpPr>
            <p:nvPr/>
          </p:nvSpPr>
          <p:spPr bwMode="auto">
            <a:xfrm>
              <a:off x="2487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69" name="Line 27"/>
            <p:cNvSpPr>
              <a:spLocks noChangeShapeType="1"/>
            </p:cNvSpPr>
            <p:nvPr/>
          </p:nvSpPr>
          <p:spPr bwMode="auto">
            <a:xfrm>
              <a:off x="3094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>
              <a:off x="3698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71" name="Line 29"/>
            <p:cNvSpPr>
              <a:spLocks noChangeShapeType="1"/>
            </p:cNvSpPr>
            <p:nvPr/>
          </p:nvSpPr>
          <p:spPr bwMode="auto">
            <a:xfrm>
              <a:off x="4305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72" name="Line 30"/>
            <p:cNvSpPr>
              <a:spLocks noChangeShapeType="1"/>
            </p:cNvSpPr>
            <p:nvPr/>
          </p:nvSpPr>
          <p:spPr bwMode="auto">
            <a:xfrm>
              <a:off x="4909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>
              <a:off x="5516" y="3704"/>
              <a:ext cx="1" cy="6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74" name="Line 32"/>
            <p:cNvSpPr>
              <a:spLocks noChangeShapeType="1"/>
            </p:cNvSpPr>
            <p:nvPr/>
          </p:nvSpPr>
          <p:spPr bwMode="auto">
            <a:xfrm>
              <a:off x="671" y="3704"/>
              <a:ext cx="4845" cy="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275" name="Rectangle 33"/>
            <p:cNvSpPr>
              <a:spLocks noChangeArrowheads="1"/>
            </p:cNvSpPr>
            <p:nvPr/>
          </p:nvSpPr>
          <p:spPr bwMode="auto">
            <a:xfrm>
              <a:off x="636" y="3837"/>
              <a:ext cx="8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6" name="Rectangle 34"/>
            <p:cNvSpPr>
              <a:spLocks noChangeArrowheads="1"/>
            </p:cNvSpPr>
            <p:nvPr/>
          </p:nvSpPr>
          <p:spPr bwMode="auto">
            <a:xfrm>
              <a:off x="1188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0.5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7" name="Rectangle 35"/>
            <p:cNvSpPr>
              <a:spLocks noChangeArrowheads="1"/>
            </p:cNvSpPr>
            <p:nvPr/>
          </p:nvSpPr>
          <p:spPr bwMode="auto">
            <a:xfrm>
              <a:off x="1795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1.0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8" name="Rectangle 36"/>
            <p:cNvSpPr>
              <a:spLocks noChangeArrowheads="1"/>
            </p:cNvSpPr>
            <p:nvPr/>
          </p:nvSpPr>
          <p:spPr bwMode="auto">
            <a:xfrm>
              <a:off x="2400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1.5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9" name="Rectangle 37"/>
            <p:cNvSpPr>
              <a:spLocks noChangeArrowheads="1"/>
            </p:cNvSpPr>
            <p:nvPr/>
          </p:nvSpPr>
          <p:spPr bwMode="auto">
            <a:xfrm>
              <a:off x="3006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2.0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0" name="Rectangle 38"/>
            <p:cNvSpPr>
              <a:spLocks noChangeArrowheads="1"/>
            </p:cNvSpPr>
            <p:nvPr/>
          </p:nvSpPr>
          <p:spPr bwMode="auto">
            <a:xfrm>
              <a:off x="3611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2.5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1" name="Rectangle 39"/>
            <p:cNvSpPr>
              <a:spLocks noChangeArrowheads="1"/>
            </p:cNvSpPr>
            <p:nvPr/>
          </p:nvSpPr>
          <p:spPr bwMode="auto">
            <a:xfrm>
              <a:off x="4218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3.0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2" name="Rectangle 40"/>
            <p:cNvSpPr>
              <a:spLocks noChangeArrowheads="1"/>
            </p:cNvSpPr>
            <p:nvPr/>
          </p:nvSpPr>
          <p:spPr bwMode="auto">
            <a:xfrm>
              <a:off x="4822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3.5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3" name="Rectangle 41"/>
            <p:cNvSpPr>
              <a:spLocks noChangeArrowheads="1"/>
            </p:cNvSpPr>
            <p:nvPr/>
          </p:nvSpPr>
          <p:spPr bwMode="auto">
            <a:xfrm>
              <a:off x="5429" y="3837"/>
              <a:ext cx="2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4.0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4" name="Rectangle 42"/>
            <p:cNvSpPr>
              <a:spLocks noChangeArrowheads="1"/>
            </p:cNvSpPr>
            <p:nvPr/>
          </p:nvSpPr>
          <p:spPr bwMode="auto">
            <a:xfrm>
              <a:off x="477" y="331"/>
              <a:ext cx="5268" cy="337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5" name="Rectangle 43"/>
            <p:cNvSpPr>
              <a:spLocks noChangeArrowheads="1"/>
            </p:cNvSpPr>
            <p:nvPr/>
          </p:nvSpPr>
          <p:spPr bwMode="auto">
            <a:xfrm>
              <a:off x="671" y="414"/>
              <a:ext cx="49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# at Risk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6" name="Rectangle 44"/>
            <p:cNvSpPr>
              <a:spLocks noChangeArrowheads="1"/>
            </p:cNvSpPr>
            <p:nvPr/>
          </p:nvSpPr>
          <p:spPr bwMode="auto">
            <a:xfrm>
              <a:off x="1276" y="414"/>
              <a:ext cx="46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Year 0.5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7" name="Rectangle 45"/>
            <p:cNvSpPr>
              <a:spLocks noChangeArrowheads="1"/>
            </p:cNvSpPr>
            <p:nvPr/>
          </p:nvSpPr>
          <p:spPr bwMode="auto">
            <a:xfrm>
              <a:off x="1882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8" name="Rectangle 46"/>
            <p:cNvSpPr>
              <a:spLocks noChangeArrowheads="1"/>
            </p:cNvSpPr>
            <p:nvPr/>
          </p:nvSpPr>
          <p:spPr bwMode="auto">
            <a:xfrm>
              <a:off x="2487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9" name="Rectangle 47"/>
            <p:cNvSpPr>
              <a:spLocks noChangeArrowheads="1"/>
            </p:cNvSpPr>
            <p:nvPr/>
          </p:nvSpPr>
          <p:spPr bwMode="auto">
            <a:xfrm>
              <a:off x="3094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0" name="Rectangle 48"/>
            <p:cNvSpPr>
              <a:spLocks noChangeArrowheads="1"/>
            </p:cNvSpPr>
            <p:nvPr/>
          </p:nvSpPr>
          <p:spPr bwMode="auto">
            <a:xfrm>
              <a:off x="3698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1" name="Rectangle 49"/>
            <p:cNvSpPr>
              <a:spLocks noChangeArrowheads="1"/>
            </p:cNvSpPr>
            <p:nvPr/>
          </p:nvSpPr>
          <p:spPr bwMode="auto">
            <a:xfrm>
              <a:off x="4305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2" name="Rectangle 50"/>
            <p:cNvSpPr>
              <a:spLocks noChangeArrowheads="1"/>
            </p:cNvSpPr>
            <p:nvPr/>
          </p:nvSpPr>
          <p:spPr bwMode="auto">
            <a:xfrm>
              <a:off x="4909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3.5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3" name="Rectangle 51"/>
            <p:cNvSpPr>
              <a:spLocks noChangeArrowheads="1"/>
            </p:cNvSpPr>
            <p:nvPr/>
          </p:nvSpPr>
          <p:spPr bwMode="auto">
            <a:xfrm>
              <a:off x="5516" y="414"/>
              <a:ext cx="17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4.0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4" name="Rectangle 52"/>
            <p:cNvSpPr>
              <a:spLocks noChangeArrowheads="1"/>
            </p:cNvSpPr>
            <p:nvPr/>
          </p:nvSpPr>
          <p:spPr bwMode="auto">
            <a:xfrm>
              <a:off x="771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2580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5" name="Rectangle 53"/>
            <p:cNvSpPr>
              <a:spLocks noChangeArrowheads="1"/>
            </p:cNvSpPr>
            <p:nvPr/>
          </p:nvSpPr>
          <p:spPr bwMode="auto">
            <a:xfrm>
              <a:off x="1276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2059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6" name="Rectangle 54"/>
            <p:cNvSpPr>
              <a:spLocks noChangeArrowheads="1"/>
            </p:cNvSpPr>
            <p:nvPr/>
          </p:nvSpPr>
          <p:spPr bwMode="auto">
            <a:xfrm>
              <a:off x="1882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1842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7" name="Rectangle 55"/>
            <p:cNvSpPr>
              <a:spLocks noChangeArrowheads="1"/>
            </p:cNvSpPr>
            <p:nvPr/>
          </p:nvSpPr>
          <p:spPr bwMode="auto">
            <a:xfrm>
              <a:off x="2487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1663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8" name="Rectangle 56"/>
            <p:cNvSpPr>
              <a:spLocks noChangeArrowheads="1"/>
            </p:cNvSpPr>
            <p:nvPr/>
          </p:nvSpPr>
          <p:spPr bwMode="auto">
            <a:xfrm>
              <a:off x="3094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1371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9" name="Rectangle 57"/>
            <p:cNvSpPr>
              <a:spLocks noChangeArrowheads="1"/>
            </p:cNvSpPr>
            <p:nvPr/>
          </p:nvSpPr>
          <p:spPr bwMode="auto">
            <a:xfrm>
              <a:off x="3698" y="558"/>
              <a:ext cx="2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1008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0" name="Rectangle 58"/>
            <p:cNvSpPr>
              <a:spLocks noChangeArrowheads="1"/>
            </p:cNvSpPr>
            <p:nvPr/>
          </p:nvSpPr>
          <p:spPr bwMode="auto">
            <a:xfrm>
              <a:off x="4305" y="558"/>
              <a:ext cx="20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706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1" name="Rectangle 59"/>
            <p:cNvSpPr>
              <a:spLocks noChangeArrowheads="1"/>
            </p:cNvSpPr>
            <p:nvPr/>
          </p:nvSpPr>
          <p:spPr bwMode="auto">
            <a:xfrm>
              <a:off x="4909" y="558"/>
              <a:ext cx="20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446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2" name="Rectangle 60"/>
            <p:cNvSpPr>
              <a:spLocks noChangeArrowheads="1"/>
            </p:cNvSpPr>
            <p:nvPr/>
          </p:nvSpPr>
          <p:spPr bwMode="auto">
            <a:xfrm>
              <a:off x="5516" y="558"/>
              <a:ext cx="20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243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3" name="Rectangle 61"/>
            <p:cNvSpPr>
              <a:spLocks noChangeArrowheads="1"/>
            </p:cNvSpPr>
            <p:nvPr/>
          </p:nvSpPr>
          <p:spPr bwMode="auto">
            <a:xfrm>
              <a:off x="1343" y="96"/>
              <a:ext cx="44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</a:rPr>
                <a:t>ASSERT : Time to Adjudicated AHRE(&gt;6 minutes,&gt;190/minute)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244" name="Straight Connector 6"/>
          <p:cNvCxnSpPr>
            <a:cxnSpLocks noChangeShapeType="1"/>
          </p:cNvCxnSpPr>
          <p:nvPr/>
        </p:nvCxnSpPr>
        <p:spPr bwMode="auto">
          <a:xfrm rot="16200000" flipV="1">
            <a:off x="3296444" y="5399882"/>
            <a:ext cx="1357313" cy="127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505200" y="3973513"/>
            <a:ext cx="1017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>
                <a:solidFill>
                  <a:srgbClr val="C00000"/>
                </a:solidFill>
              </a:rPr>
              <a:t>3 month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>
                <a:solidFill>
                  <a:srgbClr val="C00000"/>
                </a:solidFill>
              </a:rPr>
              <a:t> Visit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3768" y="977911"/>
            <a:ext cx="7978895" cy="782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5300" dirty="0" smtClean="0">
                <a:solidFill>
                  <a:srgbClr val="FFFF00"/>
                </a:solidFill>
              </a:rPr>
              <a:t>ASSERT: Clinical Outcomes</a:t>
            </a: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Healey JS, NEJM 2012</a:t>
            </a: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90746"/>
              </p:ext>
            </p:extLst>
          </p:nvPr>
        </p:nvGraphicFramePr>
        <p:xfrm>
          <a:off x="2006222" y="1979247"/>
          <a:ext cx="8407020" cy="449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2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1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0298">
                <a:tc rowSpan="3"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Device-Detected Atrial Tachyarrhythmia  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Device-Detected Atrial Tachyarrhythmia  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Present vs. absent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9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Absent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N=2319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N= 261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events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%/year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events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%/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RR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95% CI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438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Ischemic  Stroke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</a:rPr>
                        <a:t>  or Systemic Embolism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0.69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1.69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2.49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1.28 – 4.85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0.007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</a:rPr>
                        <a:t> Death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2.62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2.92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1.11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0.69 – 1.79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Stroke / MI / Vascular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</a:rPr>
                        <a:t> Death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3.53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4.45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0.85 – 1.84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268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Clinical Atrial Fibrillation or Flutter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1.22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FFFF00"/>
                          </a:solidFill>
                        </a:rPr>
                        <a:t>41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6.29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5.56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3.78 – 8.17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1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8870" y="742278"/>
            <a:ext cx="8047827" cy="8918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4900" dirty="0">
                <a:solidFill>
                  <a:srgbClr val="FFFF00"/>
                </a:solidFill>
              </a:rPr>
              <a:t>Clinical Outcomes by CHADS</a:t>
            </a:r>
            <a:r>
              <a:rPr lang="en-CA" sz="4900" baseline="-25000" dirty="0">
                <a:solidFill>
                  <a:srgbClr val="FFFF00"/>
                </a:solidFill>
              </a:rPr>
              <a:t>2</a:t>
            </a:r>
            <a:r>
              <a:rPr lang="en-CA" sz="4900" dirty="0">
                <a:solidFill>
                  <a:srgbClr val="FFFF00"/>
                </a:solidFill>
              </a:rPr>
              <a:t> </a:t>
            </a:r>
            <a:r>
              <a:rPr lang="en-CA" sz="3000" dirty="0">
                <a:solidFill>
                  <a:srgbClr val="FFFF00"/>
                </a:solidFill>
              </a:rPr>
              <a:t/>
            </a:r>
            <a:br>
              <a:rPr lang="en-CA" sz="3000" dirty="0">
                <a:solidFill>
                  <a:srgbClr val="FFFF00"/>
                </a:solidFill>
              </a:rPr>
            </a:br>
            <a:r>
              <a:rPr lang="en-CA" sz="2700" dirty="0">
                <a:solidFill>
                  <a:schemeClr val="tx1"/>
                </a:solidFill>
              </a:rPr>
              <a:t>Healey JS, NEJM 2012</a:t>
            </a:r>
            <a:endParaRPr lang="en-CA" sz="2700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62558" y="1925505"/>
          <a:ext cx="9400449" cy="46259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0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84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63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44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94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487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/>
                        <a:t>CHADS</a:t>
                      </a:r>
                      <a:r>
                        <a:rPr lang="en-CA" sz="1600" b="1" baseline="-25000" dirty="0"/>
                        <a:t>2</a:t>
                      </a:r>
                      <a:endParaRPr lang="en-CA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/>
                        <a:t>Score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Total  </a:t>
                      </a:r>
                      <a:r>
                        <a:rPr lang="en-US" sz="1600" b="1" dirty="0" smtClean="0"/>
                        <a:t>Pts.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Sub-clinical Atrial Tachyarrhythmia </a:t>
                      </a:r>
                      <a:endParaRPr lang="en-CA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between enrollment and 3 months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Sub-clinical Atrial Tachyarrhythmia</a:t>
                      </a:r>
                      <a:endParaRPr lang="en-CA" sz="1600" b="1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/>
                        <a:t>Present vs. absent</a:t>
                      </a:r>
                      <a:endParaRPr lang="en-CA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Present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Absent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Pts.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events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%/year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Pts.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events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%/year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HR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95% CI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</a:t>
                      </a:r>
                      <a:endParaRPr lang="en-CA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trend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600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68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1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0.56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532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4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0.28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2.11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0.23 – 18.9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0.35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2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1129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119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4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1.29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1010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22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0.77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1.83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0.62 – 5.40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&gt;2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848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72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6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3.78</a:t>
                      </a:r>
                      <a:endParaRPr lang="en-CA" sz="1600" b="1" dirty="0">
                        <a:solidFill>
                          <a:srgbClr val="FFFF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776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18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0.97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3.93</a:t>
                      </a:r>
                      <a:endParaRPr lang="en-CA" sz="1600" b="1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1.55 – 9.95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865" marR="40865" marT="0" marB="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594860" y="3128034"/>
            <a:ext cx="1143000" cy="35433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Risk of </a:t>
            </a:r>
            <a:r>
              <a:rPr lang="en-US" sz="3200" dirty="0" smtClean="0">
                <a:solidFill>
                  <a:srgbClr val="FFFF00"/>
                </a:solidFill>
              </a:rPr>
              <a:t>Stroke/SE </a:t>
            </a:r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ccording </a:t>
            </a:r>
            <a:r>
              <a:rPr lang="en-US" sz="3200" dirty="0">
                <a:solidFill>
                  <a:srgbClr val="FFFF00"/>
                </a:solidFill>
              </a:rPr>
              <a:t>to </a:t>
            </a:r>
            <a:r>
              <a:rPr lang="en-US" sz="3200" dirty="0" smtClean="0">
                <a:solidFill>
                  <a:srgbClr val="FFFF00"/>
                </a:solidFill>
              </a:rPr>
              <a:t>Duration </a:t>
            </a:r>
            <a:r>
              <a:rPr lang="en-US" sz="3200" dirty="0">
                <a:solidFill>
                  <a:srgbClr val="FFFF00"/>
                </a:solidFill>
              </a:rPr>
              <a:t>of SCAF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89043" y="6371931"/>
            <a:ext cx="452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ASSERT; van Gelder IC, </a:t>
            </a:r>
            <a:r>
              <a:rPr lang="en-US" dirty="0" err="1" smtClean="0">
                <a:solidFill>
                  <a:srgbClr val="FFFFFF"/>
                </a:solidFill>
              </a:rPr>
              <a:t>Eur</a:t>
            </a:r>
            <a:r>
              <a:rPr lang="en-US" dirty="0" smtClean="0">
                <a:solidFill>
                  <a:srgbClr val="FFFFFF"/>
                </a:solidFill>
              </a:rPr>
              <a:t> Heart J 2017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124200" y="1614489"/>
            <a:ext cx="5943600" cy="459263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4173538" y="4413251"/>
            <a:ext cx="4084638" cy="287337"/>
          </a:xfrm>
          <a:custGeom>
            <a:avLst/>
            <a:gdLst>
              <a:gd name="T0" fmla="*/ 47 w 5145"/>
              <a:gd name="T1" fmla="*/ 360 h 360"/>
              <a:gd name="T2" fmla="*/ 82 w 5145"/>
              <a:gd name="T3" fmla="*/ 354 h 360"/>
              <a:gd name="T4" fmla="*/ 166 w 5145"/>
              <a:gd name="T5" fmla="*/ 347 h 360"/>
              <a:gd name="T6" fmla="*/ 202 w 5145"/>
              <a:gd name="T7" fmla="*/ 341 h 360"/>
              <a:gd name="T8" fmla="*/ 363 w 5145"/>
              <a:gd name="T9" fmla="*/ 333 h 360"/>
              <a:gd name="T10" fmla="*/ 392 w 5145"/>
              <a:gd name="T11" fmla="*/ 327 h 360"/>
              <a:gd name="T12" fmla="*/ 534 w 5145"/>
              <a:gd name="T13" fmla="*/ 320 h 360"/>
              <a:gd name="T14" fmla="*/ 538 w 5145"/>
              <a:gd name="T15" fmla="*/ 311 h 360"/>
              <a:gd name="T16" fmla="*/ 553 w 5145"/>
              <a:gd name="T17" fmla="*/ 303 h 360"/>
              <a:gd name="T18" fmla="*/ 574 w 5145"/>
              <a:gd name="T19" fmla="*/ 296 h 360"/>
              <a:gd name="T20" fmla="*/ 577 w 5145"/>
              <a:gd name="T21" fmla="*/ 288 h 360"/>
              <a:gd name="T22" fmla="*/ 688 w 5145"/>
              <a:gd name="T23" fmla="*/ 281 h 360"/>
              <a:gd name="T24" fmla="*/ 712 w 5145"/>
              <a:gd name="T25" fmla="*/ 273 h 360"/>
              <a:gd name="T26" fmla="*/ 772 w 5145"/>
              <a:gd name="T27" fmla="*/ 264 h 360"/>
              <a:gd name="T28" fmla="*/ 784 w 5145"/>
              <a:gd name="T29" fmla="*/ 257 h 360"/>
              <a:gd name="T30" fmla="*/ 798 w 5145"/>
              <a:gd name="T31" fmla="*/ 248 h 360"/>
              <a:gd name="T32" fmla="*/ 897 w 5145"/>
              <a:gd name="T33" fmla="*/ 241 h 360"/>
              <a:gd name="T34" fmla="*/ 1171 w 5145"/>
              <a:gd name="T35" fmla="*/ 232 h 360"/>
              <a:gd name="T36" fmla="*/ 1318 w 5145"/>
              <a:gd name="T37" fmla="*/ 223 h 360"/>
              <a:gd name="T38" fmla="*/ 1377 w 5145"/>
              <a:gd name="T39" fmla="*/ 215 h 360"/>
              <a:gd name="T40" fmla="*/ 1717 w 5145"/>
              <a:gd name="T41" fmla="*/ 206 h 360"/>
              <a:gd name="T42" fmla="*/ 1979 w 5145"/>
              <a:gd name="T43" fmla="*/ 196 h 360"/>
              <a:gd name="T44" fmla="*/ 2066 w 5145"/>
              <a:gd name="T45" fmla="*/ 187 h 360"/>
              <a:gd name="T46" fmla="*/ 2410 w 5145"/>
              <a:gd name="T47" fmla="*/ 176 h 360"/>
              <a:gd name="T48" fmla="*/ 2494 w 5145"/>
              <a:gd name="T49" fmla="*/ 166 h 360"/>
              <a:gd name="T50" fmla="*/ 2549 w 5145"/>
              <a:gd name="T51" fmla="*/ 155 h 360"/>
              <a:gd name="T52" fmla="*/ 2568 w 5145"/>
              <a:gd name="T53" fmla="*/ 145 h 360"/>
              <a:gd name="T54" fmla="*/ 2730 w 5145"/>
              <a:gd name="T55" fmla="*/ 133 h 360"/>
              <a:gd name="T56" fmla="*/ 2830 w 5145"/>
              <a:gd name="T57" fmla="*/ 122 h 360"/>
              <a:gd name="T58" fmla="*/ 3064 w 5145"/>
              <a:gd name="T59" fmla="*/ 110 h 360"/>
              <a:gd name="T60" fmla="*/ 3225 w 5145"/>
              <a:gd name="T61" fmla="*/ 97 h 360"/>
              <a:gd name="T62" fmla="*/ 3542 w 5145"/>
              <a:gd name="T63" fmla="*/ 82 h 360"/>
              <a:gd name="T64" fmla="*/ 3677 w 5145"/>
              <a:gd name="T65" fmla="*/ 67 h 360"/>
              <a:gd name="T66" fmla="*/ 3946 w 5145"/>
              <a:gd name="T67" fmla="*/ 49 h 360"/>
              <a:gd name="T68" fmla="*/ 4579 w 5145"/>
              <a:gd name="T69" fmla="*/ 28 h 360"/>
              <a:gd name="T70" fmla="*/ 5145 w 5145"/>
              <a:gd name="T71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45" h="360">
                <a:moveTo>
                  <a:pt x="0" y="360"/>
                </a:moveTo>
                <a:lnTo>
                  <a:pt x="47" y="360"/>
                </a:lnTo>
                <a:lnTo>
                  <a:pt x="47" y="354"/>
                </a:lnTo>
                <a:lnTo>
                  <a:pt x="82" y="354"/>
                </a:lnTo>
                <a:lnTo>
                  <a:pt x="82" y="347"/>
                </a:lnTo>
                <a:lnTo>
                  <a:pt x="166" y="347"/>
                </a:lnTo>
                <a:lnTo>
                  <a:pt x="166" y="341"/>
                </a:lnTo>
                <a:lnTo>
                  <a:pt x="202" y="341"/>
                </a:lnTo>
                <a:lnTo>
                  <a:pt x="202" y="333"/>
                </a:lnTo>
                <a:lnTo>
                  <a:pt x="363" y="333"/>
                </a:lnTo>
                <a:lnTo>
                  <a:pt x="363" y="327"/>
                </a:lnTo>
                <a:lnTo>
                  <a:pt x="392" y="327"/>
                </a:lnTo>
                <a:lnTo>
                  <a:pt x="392" y="320"/>
                </a:lnTo>
                <a:lnTo>
                  <a:pt x="534" y="320"/>
                </a:lnTo>
                <a:lnTo>
                  <a:pt x="534" y="311"/>
                </a:lnTo>
                <a:lnTo>
                  <a:pt x="538" y="311"/>
                </a:lnTo>
                <a:lnTo>
                  <a:pt x="538" y="303"/>
                </a:lnTo>
                <a:lnTo>
                  <a:pt x="553" y="303"/>
                </a:lnTo>
                <a:lnTo>
                  <a:pt x="553" y="296"/>
                </a:lnTo>
                <a:lnTo>
                  <a:pt x="574" y="296"/>
                </a:lnTo>
                <a:lnTo>
                  <a:pt x="574" y="288"/>
                </a:lnTo>
                <a:lnTo>
                  <a:pt x="577" y="288"/>
                </a:lnTo>
                <a:lnTo>
                  <a:pt x="577" y="281"/>
                </a:lnTo>
                <a:lnTo>
                  <a:pt x="688" y="281"/>
                </a:lnTo>
                <a:lnTo>
                  <a:pt x="688" y="273"/>
                </a:lnTo>
                <a:lnTo>
                  <a:pt x="712" y="273"/>
                </a:lnTo>
                <a:lnTo>
                  <a:pt x="712" y="264"/>
                </a:lnTo>
                <a:lnTo>
                  <a:pt x="772" y="264"/>
                </a:lnTo>
                <a:lnTo>
                  <a:pt x="772" y="257"/>
                </a:lnTo>
                <a:lnTo>
                  <a:pt x="784" y="257"/>
                </a:lnTo>
                <a:lnTo>
                  <a:pt x="784" y="248"/>
                </a:lnTo>
                <a:lnTo>
                  <a:pt x="798" y="248"/>
                </a:lnTo>
                <a:lnTo>
                  <a:pt x="798" y="241"/>
                </a:lnTo>
                <a:lnTo>
                  <a:pt x="897" y="241"/>
                </a:lnTo>
                <a:lnTo>
                  <a:pt x="897" y="232"/>
                </a:lnTo>
                <a:lnTo>
                  <a:pt x="1171" y="232"/>
                </a:lnTo>
                <a:lnTo>
                  <a:pt x="1171" y="223"/>
                </a:lnTo>
                <a:lnTo>
                  <a:pt x="1318" y="223"/>
                </a:lnTo>
                <a:lnTo>
                  <a:pt x="1318" y="215"/>
                </a:lnTo>
                <a:lnTo>
                  <a:pt x="1377" y="215"/>
                </a:lnTo>
                <a:lnTo>
                  <a:pt x="1377" y="206"/>
                </a:lnTo>
                <a:lnTo>
                  <a:pt x="1717" y="206"/>
                </a:lnTo>
                <a:lnTo>
                  <a:pt x="1717" y="196"/>
                </a:lnTo>
                <a:lnTo>
                  <a:pt x="1979" y="196"/>
                </a:lnTo>
                <a:lnTo>
                  <a:pt x="1979" y="187"/>
                </a:lnTo>
                <a:lnTo>
                  <a:pt x="2066" y="187"/>
                </a:lnTo>
                <a:lnTo>
                  <a:pt x="2066" y="176"/>
                </a:lnTo>
                <a:lnTo>
                  <a:pt x="2410" y="176"/>
                </a:lnTo>
                <a:lnTo>
                  <a:pt x="2410" y="166"/>
                </a:lnTo>
                <a:lnTo>
                  <a:pt x="2494" y="166"/>
                </a:lnTo>
                <a:lnTo>
                  <a:pt x="2494" y="155"/>
                </a:lnTo>
                <a:lnTo>
                  <a:pt x="2549" y="155"/>
                </a:lnTo>
                <a:lnTo>
                  <a:pt x="2549" y="145"/>
                </a:lnTo>
                <a:lnTo>
                  <a:pt x="2568" y="145"/>
                </a:lnTo>
                <a:lnTo>
                  <a:pt x="2568" y="133"/>
                </a:lnTo>
                <a:lnTo>
                  <a:pt x="2730" y="133"/>
                </a:lnTo>
                <a:lnTo>
                  <a:pt x="2730" y="122"/>
                </a:lnTo>
                <a:lnTo>
                  <a:pt x="2830" y="122"/>
                </a:lnTo>
                <a:lnTo>
                  <a:pt x="2830" y="110"/>
                </a:lnTo>
                <a:lnTo>
                  <a:pt x="3064" y="110"/>
                </a:lnTo>
                <a:lnTo>
                  <a:pt x="3064" y="97"/>
                </a:lnTo>
                <a:lnTo>
                  <a:pt x="3225" y="97"/>
                </a:lnTo>
                <a:lnTo>
                  <a:pt x="3225" y="82"/>
                </a:lnTo>
                <a:lnTo>
                  <a:pt x="3542" y="82"/>
                </a:lnTo>
                <a:lnTo>
                  <a:pt x="3542" y="67"/>
                </a:lnTo>
                <a:lnTo>
                  <a:pt x="3677" y="67"/>
                </a:lnTo>
                <a:lnTo>
                  <a:pt x="3677" y="49"/>
                </a:lnTo>
                <a:lnTo>
                  <a:pt x="3946" y="49"/>
                </a:lnTo>
                <a:lnTo>
                  <a:pt x="3946" y="28"/>
                </a:lnTo>
                <a:lnTo>
                  <a:pt x="4579" y="28"/>
                </a:lnTo>
                <a:lnTo>
                  <a:pt x="4579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5702300" y="5168900"/>
            <a:ext cx="10996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Years of Follow-up 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 rot="16200000">
            <a:off x="3133766" y="3342531"/>
            <a:ext cx="13048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Cumulative event rates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0" name="Freeform 8"/>
          <p:cNvSpPr>
            <a:spLocks/>
          </p:cNvSpPr>
          <p:nvPr/>
        </p:nvSpPr>
        <p:spPr bwMode="auto">
          <a:xfrm>
            <a:off x="4173538" y="4451351"/>
            <a:ext cx="4084638" cy="249237"/>
          </a:xfrm>
          <a:custGeom>
            <a:avLst/>
            <a:gdLst>
              <a:gd name="T0" fmla="*/ 0 w 5145"/>
              <a:gd name="T1" fmla="*/ 312 h 312"/>
              <a:gd name="T2" fmla="*/ 2061 w 5145"/>
              <a:gd name="T3" fmla="*/ 312 h 312"/>
              <a:gd name="T4" fmla="*/ 2061 w 5145"/>
              <a:gd name="T5" fmla="*/ 267 h 312"/>
              <a:gd name="T6" fmla="*/ 2339 w 5145"/>
              <a:gd name="T7" fmla="*/ 267 h 312"/>
              <a:gd name="T8" fmla="*/ 2339 w 5145"/>
              <a:gd name="T9" fmla="*/ 222 h 312"/>
              <a:gd name="T10" fmla="*/ 2862 w 5145"/>
              <a:gd name="T11" fmla="*/ 222 h 312"/>
              <a:gd name="T12" fmla="*/ 2862 w 5145"/>
              <a:gd name="T13" fmla="*/ 175 h 312"/>
              <a:gd name="T14" fmla="*/ 2932 w 5145"/>
              <a:gd name="T15" fmla="*/ 175 h 312"/>
              <a:gd name="T16" fmla="*/ 2932 w 5145"/>
              <a:gd name="T17" fmla="*/ 125 h 312"/>
              <a:gd name="T18" fmla="*/ 3523 w 5145"/>
              <a:gd name="T19" fmla="*/ 125 h 312"/>
              <a:gd name="T20" fmla="*/ 3523 w 5145"/>
              <a:gd name="T21" fmla="*/ 74 h 312"/>
              <a:gd name="T22" fmla="*/ 4377 w 5145"/>
              <a:gd name="T23" fmla="*/ 74 h 312"/>
              <a:gd name="T24" fmla="*/ 4377 w 5145"/>
              <a:gd name="T25" fmla="*/ 0 h 312"/>
              <a:gd name="T26" fmla="*/ 5145 w 5145"/>
              <a:gd name="T27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45" h="312">
                <a:moveTo>
                  <a:pt x="0" y="312"/>
                </a:moveTo>
                <a:lnTo>
                  <a:pt x="2061" y="312"/>
                </a:lnTo>
                <a:lnTo>
                  <a:pt x="2061" y="267"/>
                </a:lnTo>
                <a:lnTo>
                  <a:pt x="2339" y="267"/>
                </a:lnTo>
                <a:lnTo>
                  <a:pt x="2339" y="222"/>
                </a:lnTo>
                <a:lnTo>
                  <a:pt x="2862" y="222"/>
                </a:lnTo>
                <a:lnTo>
                  <a:pt x="2862" y="175"/>
                </a:lnTo>
                <a:lnTo>
                  <a:pt x="2932" y="175"/>
                </a:lnTo>
                <a:lnTo>
                  <a:pt x="2932" y="125"/>
                </a:lnTo>
                <a:lnTo>
                  <a:pt x="3523" y="125"/>
                </a:lnTo>
                <a:lnTo>
                  <a:pt x="3523" y="74"/>
                </a:lnTo>
                <a:lnTo>
                  <a:pt x="4377" y="74"/>
                </a:lnTo>
                <a:lnTo>
                  <a:pt x="4377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Freeform 9"/>
          <p:cNvSpPr>
            <a:spLocks/>
          </p:cNvSpPr>
          <p:nvPr/>
        </p:nvSpPr>
        <p:spPr bwMode="auto">
          <a:xfrm>
            <a:off x="4173538" y="4356101"/>
            <a:ext cx="4084638" cy="344487"/>
          </a:xfrm>
          <a:custGeom>
            <a:avLst/>
            <a:gdLst>
              <a:gd name="T0" fmla="*/ 0 w 5145"/>
              <a:gd name="T1" fmla="*/ 432 h 432"/>
              <a:gd name="T2" fmla="*/ 1666 w 5145"/>
              <a:gd name="T3" fmla="*/ 432 h 432"/>
              <a:gd name="T4" fmla="*/ 1666 w 5145"/>
              <a:gd name="T5" fmla="*/ 284 h 432"/>
              <a:gd name="T6" fmla="*/ 5007 w 5145"/>
              <a:gd name="T7" fmla="*/ 284 h 432"/>
              <a:gd name="T8" fmla="*/ 5007 w 5145"/>
              <a:gd name="T9" fmla="*/ 0 h 432"/>
              <a:gd name="T10" fmla="*/ 5145 w 5145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45" h="432">
                <a:moveTo>
                  <a:pt x="0" y="432"/>
                </a:moveTo>
                <a:lnTo>
                  <a:pt x="1666" y="432"/>
                </a:lnTo>
                <a:lnTo>
                  <a:pt x="1666" y="284"/>
                </a:lnTo>
                <a:lnTo>
                  <a:pt x="5007" y="284"/>
                </a:lnTo>
                <a:lnTo>
                  <a:pt x="5007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Freeform 10"/>
          <p:cNvSpPr>
            <a:spLocks/>
          </p:cNvSpPr>
          <p:nvPr/>
        </p:nvSpPr>
        <p:spPr bwMode="auto">
          <a:xfrm>
            <a:off x="4173538" y="2895601"/>
            <a:ext cx="4084638" cy="1804987"/>
          </a:xfrm>
          <a:custGeom>
            <a:avLst/>
            <a:gdLst>
              <a:gd name="T0" fmla="*/ 0 w 5145"/>
              <a:gd name="T1" fmla="*/ 2273 h 2273"/>
              <a:gd name="T2" fmla="*/ 137 w 5145"/>
              <a:gd name="T3" fmla="*/ 2273 h 2273"/>
              <a:gd name="T4" fmla="*/ 137 w 5145"/>
              <a:gd name="T5" fmla="*/ 1434 h 2273"/>
              <a:gd name="T6" fmla="*/ 233 w 5145"/>
              <a:gd name="T7" fmla="*/ 1434 h 2273"/>
              <a:gd name="T8" fmla="*/ 233 w 5145"/>
              <a:gd name="T9" fmla="*/ 925 h 2273"/>
              <a:gd name="T10" fmla="*/ 1065 w 5145"/>
              <a:gd name="T11" fmla="*/ 925 h 2273"/>
              <a:gd name="T12" fmla="*/ 1065 w 5145"/>
              <a:gd name="T13" fmla="*/ 786 h 2273"/>
              <a:gd name="T14" fmla="*/ 1813 w 5145"/>
              <a:gd name="T15" fmla="*/ 786 h 2273"/>
              <a:gd name="T16" fmla="*/ 1813 w 5145"/>
              <a:gd name="T17" fmla="*/ 672 h 2273"/>
              <a:gd name="T18" fmla="*/ 1919 w 5145"/>
              <a:gd name="T19" fmla="*/ 672 h 2273"/>
              <a:gd name="T20" fmla="*/ 1919 w 5145"/>
              <a:gd name="T21" fmla="*/ 565 h 2273"/>
              <a:gd name="T22" fmla="*/ 2097 w 5145"/>
              <a:gd name="T23" fmla="*/ 565 h 2273"/>
              <a:gd name="T24" fmla="*/ 2097 w 5145"/>
              <a:gd name="T25" fmla="*/ 457 h 2273"/>
              <a:gd name="T26" fmla="*/ 2157 w 5145"/>
              <a:gd name="T27" fmla="*/ 457 h 2273"/>
              <a:gd name="T28" fmla="*/ 2157 w 5145"/>
              <a:gd name="T29" fmla="*/ 349 h 2273"/>
              <a:gd name="T30" fmla="*/ 2763 w 5145"/>
              <a:gd name="T31" fmla="*/ 349 h 2273"/>
              <a:gd name="T32" fmla="*/ 2763 w 5145"/>
              <a:gd name="T33" fmla="*/ 241 h 2273"/>
              <a:gd name="T34" fmla="*/ 3562 w 5145"/>
              <a:gd name="T35" fmla="*/ 241 h 2273"/>
              <a:gd name="T36" fmla="*/ 3562 w 5145"/>
              <a:gd name="T37" fmla="*/ 125 h 2273"/>
              <a:gd name="T38" fmla="*/ 4084 w 5145"/>
              <a:gd name="T39" fmla="*/ 125 h 2273"/>
              <a:gd name="T40" fmla="*/ 4084 w 5145"/>
              <a:gd name="T41" fmla="*/ 0 h 2273"/>
              <a:gd name="T42" fmla="*/ 5145 w 5145"/>
              <a:gd name="T43" fmla="*/ 0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45" h="2273">
                <a:moveTo>
                  <a:pt x="0" y="2273"/>
                </a:moveTo>
                <a:lnTo>
                  <a:pt x="137" y="2273"/>
                </a:lnTo>
                <a:lnTo>
                  <a:pt x="137" y="1434"/>
                </a:lnTo>
                <a:lnTo>
                  <a:pt x="233" y="1434"/>
                </a:lnTo>
                <a:lnTo>
                  <a:pt x="233" y="925"/>
                </a:lnTo>
                <a:lnTo>
                  <a:pt x="1065" y="925"/>
                </a:lnTo>
                <a:lnTo>
                  <a:pt x="1065" y="786"/>
                </a:lnTo>
                <a:lnTo>
                  <a:pt x="1813" y="786"/>
                </a:lnTo>
                <a:lnTo>
                  <a:pt x="1813" y="672"/>
                </a:lnTo>
                <a:lnTo>
                  <a:pt x="1919" y="672"/>
                </a:lnTo>
                <a:lnTo>
                  <a:pt x="1919" y="565"/>
                </a:lnTo>
                <a:lnTo>
                  <a:pt x="2097" y="565"/>
                </a:lnTo>
                <a:lnTo>
                  <a:pt x="2097" y="457"/>
                </a:lnTo>
                <a:lnTo>
                  <a:pt x="2157" y="457"/>
                </a:lnTo>
                <a:lnTo>
                  <a:pt x="2157" y="349"/>
                </a:lnTo>
                <a:lnTo>
                  <a:pt x="2763" y="349"/>
                </a:lnTo>
                <a:lnTo>
                  <a:pt x="2763" y="241"/>
                </a:lnTo>
                <a:lnTo>
                  <a:pt x="3562" y="241"/>
                </a:lnTo>
                <a:lnTo>
                  <a:pt x="3562" y="125"/>
                </a:lnTo>
                <a:lnTo>
                  <a:pt x="4084" y="125"/>
                </a:lnTo>
                <a:lnTo>
                  <a:pt x="4084" y="0"/>
                </a:lnTo>
                <a:lnTo>
                  <a:pt x="5145" y="0"/>
                </a:lnTo>
              </a:path>
            </a:pathLst>
          </a:custGeom>
          <a:noFill/>
          <a:ln w="15875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Line 11"/>
          <p:cNvSpPr>
            <a:spLocks noChangeShapeType="1"/>
          </p:cNvSpPr>
          <p:nvPr/>
        </p:nvSpPr>
        <p:spPr bwMode="auto">
          <a:xfrm flipH="1">
            <a:off x="4121150" y="4700588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 flipH="1">
            <a:off x="4121150" y="4083050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 flipH="1">
            <a:off x="4121150" y="3468688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 flipH="1">
            <a:off x="4121150" y="2852738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H="1">
            <a:off x="4121150" y="2235200"/>
            <a:ext cx="523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 flipV="1">
            <a:off x="4173538" y="2235201"/>
            <a:ext cx="0" cy="2465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 rot="16200000">
            <a:off x="3936941" y="4585543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0.0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 rot="16200000">
            <a:off x="3902469" y="3968006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0.05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 rot="16200000">
            <a:off x="3902469" y="3353643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0.10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 rot="16200000">
            <a:off x="3902469" y="2737693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0.15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3" name="Rectangle 21"/>
          <p:cNvSpPr>
            <a:spLocks noChangeArrowheads="1"/>
          </p:cNvSpPr>
          <p:nvPr/>
        </p:nvSpPr>
        <p:spPr bwMode="auto">
          <a:xfrm rot="16200000">
            <a:off x="3902469" y="2120156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0.20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4" name="Line 22"/>
          <p:cNvSpPr>
            <a:spLocks noChangeShapeType="1"/>
          </p:cNvSpPr>
          <p:nvPr/>
        </p:nvSpPr>
        <p:spPr bwMode="auto">
          <a:xfrm>
            <a:off x="4173538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>
            <a:off x="4748213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5321300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Line 25"/>
          <p:cNvSpPr>
            <a:spLocks noChangeShapeType="1"/>
          </p:cNvSpPr>
          <p:nvPr/>
        </p:nvSpPr>
        <p:spPr bwMode="auto">
          <a:xfrm>
            <a:off x="5894388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Line 26"/>
          <p:cNvSpPr>
            <a:spLocks noChangeShapeType="1"/>
          </p:cNvSpPr>
          <p:nvPr/>
        </p:nvSpPr>
        <p:spPr bwMode="auto">
          <a:xfrm>
            <a:off x="6469063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7043738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>
            <a:off x="7616825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Line 29"/>
          <p:cNvSpPr>
            <a:spLocks noChangeShapeType="1"/>
          </p:cNvSpPr>
          <p:nvPr/>
        </p:nvSpPr>
        <p:spPr bwMode="auto">
          <a:xfrm>
            <a:off x="8189913" y="4797426"/>
            <a:ext cx="0" cy="52387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Line 30"/>
          <p:cNvSpPr>
            <a:spLocks noChangeShapeType="1"/>
          </p:cNvSpPr>
          <p:nvPr/>
        </p:nvSpPr>
        <p:spPr bwMode="auto">
          <a:xfrm>
            <a:off x="4173539" y="4797425"/>
            <a:ext cx="4016375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Rectangle 31"/>
          <p:cNvSpPr>
            <a:spLocks noChangeArrowheads="1"/>
          </p:cNvSpPr>
          <p:nvPr/>
        </p:nvSpPr>
        <p:spPr bwMode="auto">
          <a:xfrm>
            <a:off x="4140200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4664075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0.5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5287963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5811838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1.5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7" name="Rectangle 35"/>
          <p:cNvSpPr>
            <a:spLocks noChangeArrowheads="1"/>
          </p:cNvSpPr>
          <p:nvPr/>
        </p:nvSpPr>
        <p:spPr bwMode="auto">
          <a:xfrm>
            <a:off x="6435725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6959600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2.5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9" name="Rectangle 37"/>
          <p:cNvSpPr>
            <a:spLocks noChangeArrowheads="1"/>
          </p:cNvSpPr>
          <p:nvPr/>
        </p:nvSpPr>
        <p:spPr bwMode="auto">
          <a:xfrm>
            <a:off x="7583488" y="49276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3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0" name="Rectangle 38"/>
          <p:cNvSpPr>
            <a:spLocks noChangeArrowheads="1"/>
          </p:cNvSpPr>
          <p:nvPr/>
        </p:nvSpPr>
        <p:spPr bwMode="auto">
          <a:xfrm>
            <a:off x="8107363" y="4927600"/>
            <a:ext cx="1763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>
                <a:solidFill>
                  <a:srgbClr val="000000"/>
                </a:solidFill>
              </a:rPr>
              <a:t>3.5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1" name="Rectangle 39"/>
          <p:cNvSpPr>
            <a:spLocks noChangeArrowheads="1"/>
          </p:cNvSpPr>
          <p:nvPr/>
        </p:nvSpPr>
        <p:spPr bwMode="auto">
          <a:xfrm>
            <a:off x="4208464" y="2282826"/>
            <a:ext cx="1146175" cy="52228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Line 40"/>
          <p:cNvSpPr>
            <a:spLocks noChangeShapeType="1"/>
          </p:cNvSpPr>
          <p:nvPr/>
        </p:nvSpPr>
        <p:spPr bwMode="auto">
          <a:xfrm>
            <a:off x="4319589" y="2376488"/>
            <a:ext cx="23177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Rectangle 41"/>
          <p:cNvSpPr>
            <a:spLocks noChangeArrowheads="1"/>
          </p:cNvSpPr>
          <p:nvPr/>
        </p:nvSpPr>
        <p:spPr bwMode="auto">
          <a:xfrm>
            <a:off x="4667250" y="2335214"/>
            <a:ext cx="43441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800">
                <a:solidFill>
                  <a:srgbClr val="000000"/>
                </a:solidFill>
              </a:rPr>
              <a:t>No SCAF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4" name="Line 42"/>
          <p:cNvSpPr>
            <a:spLocks noChangeShapeType="1"/>
          </p:cNvSpPr>
          <p:nvPr/>
        </p:nvSpPr>
        <p:spPr bwMode="auto">
          <a:xfrm>
            <a:off x="4319589" y="2481263"/>
            <a:ext cx="231775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Rectangle 43"/>
          <p:cNvSpPr>
            <a:spLocks noChangeArrowheads="1"/>
          </p:cNvSpPr>
          <p:nvPr/>
        </p:nvSpPr>
        <p:spPr bwMode="auto">
          <a:xfrm>
            <a:off x="4667250" y="2441576"/>
            <a:ext cx="5338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800">
                <a:solidFill>
                  <a:srgbClr val="000000"/>
                </a:solidFill>
              </a:rPr>
              <a:t>6mins~6hrs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4319589" y="2587625"/>
            <a:ext cx="231775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Rectangle 45"/>
          <p:cNvSpPr>
            <a:spLocks noChangeArrowheads="1"/>
          </p:cNvSpPr>
          <p:nvPr/>
        </p:nvSpPr>
        <p:spPr bwMode="auto">
          <a:xfrm>
            <a:off x="4667250" y="2547939"/>
            <a:ext cx="51777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800">
                <a:solidFill>
                  <a:srgbClr val="000000"/>
                </a:solidFill>
              </a:rPr>
              <a:t>6hrs~24hrs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8" name="Line 46"/>
          <p:cNvSpPr>
            <a:spLocks noChangeShapeType="1"/>
          </p:cNvSpPr>
          <p:nvPr/>
        </p:nvSpPr>
        <p:spPr bwMode="auto">
          <a:xfrm>
            <a:off x="4319589" y="2692400"/>
            <a:ext cx="231775" cy="0"/>
          </a:xfrm>
          <a:prstGeom prst="line">
            <a:avLst/>
          </a:prstGeom>
          <a:noFill/>
          <a:ln w="15875">
            <a:solidFill>
              <a:srgbClr val="FFA5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Rectangle 47"/>
          <p:cNvSpPr>
            <a:spLocks noChangeArrowheads="1"/>
          </p:cNvSpPr>
          <p:nvPr/>
        </p:nvSpPr>
        <p:spPr bwMode="auto">
          <a:xfrm>
            <a:off x="4667251" y="2652714"/>
            <a:ext cx="3173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800">
                <a:solidFill>
                  <a:srgbClr val="000000"/>
                </a:solidFill>
              </a:rPr>
              <a:t>&gt;24hrs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0" name="Rectangle 48"/>
          <p:cNvSpPr>
            <a:spLocks noChangeArrowheads="1"/>
          </p:cNvSpPr>
          <p:nvPr/>
        </p:nvSpPr>
        <p:spPr bwMode="auto">
          <a:xfrm>
            <a:off x="3671888" y="5284789"/>
            <a:ext cx="37670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No. at Risk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1" name="Rectangle 49"/>
          <p:cNvSpPr>
            <a:spLocks noChangeArrowheads="1"/>
          </p:cNvSpPr>
          <p:nvPr/>
        </p:nvSpPr>
        <p:spPr bwMode="auto">
          <a:xfrm>
            <a:off x="3671888" y="5403851"/>
            <a:ext cx="32541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No SCAF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2" name="Rectangle 50"/>
          <p:cNvSpPr>
            <a:spLocks noChangeArrowheads="1"/>
          </p:cNvSpPr>
          <p:nvPr/>
        </p:nvSpPr>
        <p:spPr bwMode="auto">
          <a:xfrm>
            <a:off x="3671888" y="5524501"/>
            <a:ext cx="40235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6mins~6hrs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3" name="Rectangle 51"/>
          <p:cNvSpPr>
            <a:spLocks noChangeArrowheads="1"/>
          </p:cNvSpPr>
          <p:nvPr/>
        </p:nvSpPr>
        <p:spPr bwMode="auto">
          <a:xfrm>
            <a:off x="3671888" y="5645151"/>
            <a:ext cx="38953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6hrs~24hrs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4" name="Rectangle 52"/>
          <p:cNvSpPr>
            <a:spLocks noChangeArrowheads="1"/>
          </p:cNvSpPr>
          <p:nvPr/>
        </p:nvSpPr>
        <p:spPr bwMode="auto">
          <a:xfrm>
            <a:off x="3671888" y="5764214"/>
            <a:ext cx="23884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&gt;24hrs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5" name="Rectangle 53"/>
          <p:cNvSpPr>
            <a:spLocks noChangeArrowheads="1"/>
          </p:cNvSpPr>
          <p:nvPr/>
        </p:nvSpPr>
        <p:spPr bwMode="auto">
          <a:xfrm>
            <a:off x="4092575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2455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6" name="Rectangle 54"/>
          <p:cNvSpPr>
            <a:spLocks noChangeArrowheads="1"/>
          </p:cNvSpPr>
          <p:nvPr/>
        </p:nvSpPr>
        <p:spPr bwMode="auto">
          <a:xfrm>
            <a:off x="4667250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1926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7" name="Rectangle 55"/>
          <p:cNvSpPr>
            <a:spLocks noChangeArrowheads="1"/>
          </p:cNvSpPr>
          <p:nvPr/>
        </p:nvSpPr>
        <p:spPr bwMode="auto">
          <a:xfrm>
            <a:off x="5240338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1708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8" name="Rectangle 56"/>
          <p:cNvSpPr>
            <a:spLocks noChangeArrowheads="1"/>
          </p:cNvSpPr>
          <p:nvPr/>
        </p:nvSpPr>
        <p:spPr bwMode="auto">
          <a:xfrm>
            <a:off x="5813425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1528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9" name="Rectangle 57"/>
          <p:cNvSpPr>
            <a:spLocks noChangeArrowheads="1"/>
          </p:cNvSpPr>
          <p:nvPr/>
        </p:nvSpPr>
        <p:spPr bwMode="auto">
          <a:xfrm>
            <a:off x="6388100" y="5403851"/>
            <a:ext cx="17312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1251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0" name="Rectangle 58"/>
          <p:cNvSpPr>
            <a:spLocks noChangeArrowheads="1"/>
          </p:cNvSpPr>
          <p:nvPr/>
        </p:nvSpPr>
        <p:spPr bwMode="auto">
          <a:xfrm>
            <a:off x="6981825" y="54038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900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1" name="Rectangle 59"/>
          <p:cNvSpPr>
            <a:spLocks noChangeArrowheads="1"/>
          </p:cNvSpPr>
          <p:nvPr/>
        </p:nvSpPr>
        <p:spPr bwMode="auto">
          <a:xfrm>
            <a:off x="7556500" y="54038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624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2" name="Rectangle 60"/>
          <p:cNvSpPr>
            <a:spLocks noChangeArrowheads="1"/>
          </p:cNvSpPr>
          <p:nvPr/>
        </p:nvSpPr>
        <p:spPr bwMode="auto">
          <a:xfrm>
            <a:off x="8129588" y="54038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390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" name="Rectangle 61"/>
          <p:cNvSpPr>
            <a:spLocks noChangeArrowheads="1"/>
          </p:cNvSpPr>
          <p:nvPr/>
        </p:nvSpPr>
        <p:spPr bwMode="auto">
          <a:xfrm>
            <a:off x="4154488" y="5524501"/>
            <a:ext cx="43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4686300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226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5" name="Rectangle 63"/>
          <p:cNvSpPr>
            <a:spLocks noChangeArrowheads="1"/>
          </p:cNvSpPr>
          <p:nvPr/>
        </p:nvSpPr>
        <p:spPr bwMode="auto">
          <a:xfrm>
            <a:off x="5260975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302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6" name="Rectangle 64"/>
          <p:cNvSpPr>
            <a:spLocks noChangeArrowheads="1"/>
          </p:cNvSpPr>
          <p:nvPr/>
        </p:nvSpPr>
        <p:spPr bwMode="auto">
          <a:xfrm>
            <a:off x="5834063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347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7" name="Rectangle 65"/>
          <p:cNvSpPr>
            <a:spLocks noChangeArrowheads="1"/>
          </p:cNvSpPr>
          <p:nvPr/>
        </p:nvSpPr>
        <p:spPr bwMode="auto">
          <a:xfrm>
            <a:off x="6408738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322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8" name="Rectangle 66"/>
          <p:cNvSpPr>
            <a:spLocks noChangeArrowheads="1"/>
          </p:cNvSpPr>
          <p:nvPr/>
        </p:nvSpPr>
        <p:spPr bwMode="auto">
          <a:xfrm>
            <a:off x="6981825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281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9" name="Rectangle 67"/>
          <p:cNvSpPr>
            <a:spLocks noChangeArrowheads="1"/>
          </p:cNvSpPr>
          <p:nvPr/>
        </p:nvSpPr>
        <p:spPr bwMode="auto">
          <a:xfrm>
            <a:off x="7556500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218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0" name="Rectangle 68"/>
          <p:cNvSpPr>
            <a:spLocks noChangeArrowheads="1"/>
          </p:cNvSpPr>
          <p:nvPr/>
        </p:nvSpPr>
        <p:spPr bwMode="auto">
          <a:xfrm>
            <a:off x="8129588" y="552450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155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1" name="Rectangle 69"/>
          <p:cNvSpPr>
            <a:spLocks noChangeArrowheads="1"/>
          </p:cNvSpPr>
          <p:nvPr/>
        </p:nvSpPr>
        <p:spPr bwMode="auto">
          <a:xfrm>
            <a:off x="4154488" y="5645151"/>
            <a:ext cx="43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2" name="Rectangle 70"/>
          <p:cNvSpPr>
            <a:spLocks noChangeArrowheads="1"/>
          </p:cNvSpPr>
          <p:nvPr/>
        </p:nvSpPr>
        <p:spPr bwMode="auto">
          <a:xfrm>
            <a:off x="4706938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88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3" name="Rectangle 71"/>
          <p:cNvSpPr>
            <a:spLocks noChangeArrowheads="1"/>
          </p:cNvSpPr>
          <p:nvPr/>
        </p:nvSpPr>
        <p:spPr bwMode="auto">
          <a:xfrm>
            <a:off x="5260975" y="56451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104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4" name="Rectangle 72"/>
          <p:cNvSpPr>
            <a:spLocks noChangeArrowheads="1"/>
          </p:cNvSpPr>
          <p:nvPr/>
        </p:nvSpPr>
        <p:spPr bwMode="auto">
          <a:xfrm>
            <a:off x="5834063" y="56451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103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5" name="Rectangle 73"/>
          <p:cNvSpPr>
            <a:spLocks noChangeArrowheads="1"/>
          </p:cNvSpPr>
          <p:nvPr/>
        </p:nvSpPr>
        <p:spPr bwMode="auto">
          <a:xfrm>
            <a:off x="6408738" y="5645151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108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6" name="Rectangle 74"/>
          <p:cNvSpPr>
            <a:spLocks noChangeArrowheads="1"/>
          </p:cNvSpPr>
          <p:nvPr/>
        </p:nvSpPr>
        <p:spPr bwMode="auto">
          <a:xfrm>
            <a:off x="7002463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93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7" name="Rectangle 75"/>
          <p:cNvSpPr>
            <a:spLocks noChangeArrowheads="1"/>
          </p:cNvSpPr>
          <p:nvPr/>
        </p:nvSpPr>
        <p:spPr bwMode="auto">
          <a:xfrm>
            <a:off x="7575550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8" name="Rectangle 76"/>
          <p:cNvSpPr>
            <a:spLocks noChangeArrowheads="1"/>
          </p:cNvSpPr>
          <p:nvPr/>
        </p:nvSpPr>
        <p:spPr bwMode="auto">
          <a:xfrm>
            <a:off x="8150225" y="5645151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52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9" name="Rectangle 77"/>
          <p:cNvSpPr>
            <a:spLocks noChangeArrowheads="1"/>
          </p:cNvSpPr>
          <p:nvPr/>
        </p:nvSpPr>
        <p:spPr bwMode="auto">
          <a:xfrm>
            <a:off x="4154488" y="5764214"/>
            <a:ext cx="4328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0" name="Rectangle 78"/>
          <p:cNvSpPr>
            <a:spLocks noChangeArrowheads="1"/>
          </p:cNvSpPr>
          <p:nvPr/>
        </p:nvSpPr>
        <p:spPr bwMode="auto">
          <a:xfrm>
            <a:off x="4706938" y="5764214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91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1" name="Rectangle 79"/>
          <p:cNvSpPr>
            <a:spLocks noChangeArrowheads="1"/>
          </p:cNvSpPr>
          <p:nvPr/>
        </p:nvSpPr>
        <p:spPr bwMode="auto">
          <a:xfrm>
            <a:off x="5260975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124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2" name="Rectangle 80"/>
          <p:cNvSpPr>
            <a:spLocks noChangeArrowheads="1"/>
          </p:cNvSpPr>
          <p:nvPr/>
        </p:nvSpPr>
        <p:spPr bwMode="auto">
          <a:xfrm>
            <a:off x="5834063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144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3" name="Rectangle 81"/>
          <p:cNvSpPr>
            <a:spLocks noChangeArrowheads="1"/>
          </p:cNvSpPr>
          <p:nvPr/>
        </p:nvSpPr>
        <p:spPr bwMode="auto">
          <a:xfrm>
            <a:off x="6408738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140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4" name="Rectangle 82"/>
          <p:cNvSpPr>
            <a:spLocks noChangeArrowheads="1"/>
          </p:cNvSpPr>
          <p:nvPr/>
        </p:nvSpPr>
        <p:spPr bwMode="auto">
          <a:xfrm>
            <a:off x="6981825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126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5" name="Rectangle 83"/>
          <p:cNvSpPr>
            <a:spLocks noChangeArrowheads="1"/>
          </p:cNvSpPr>
          <p:nvPr/>
        </p:nvSpPr>
        <p:spPr bwMode="auto">
          <a:xfrm>
            <a:off x="7556500" y="5764214"/>
            <a:ext cx="1298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116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6" name="Rectangle 84"/>
          <p:cNvSpPr>
            <a:spLocks noChangeArrowheads="1"/>
          </p:cNvSpPr>
          <p:nvPr/>
        </p:nvSpPr>
        <p:spPr bwMode="auto">
          <a:xfrm>
            <a:off x="8150225" y="5764214"/>
            <a:ext cx="8656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600">
                <a:solidFill>
                  <a:srgbClr val="000000"/>
                </a:solidFill>
              </a:rPr>
              <a:t>85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7" name="Freeform 85"/>
          <p:cNvSpPr>
            <a:spLocks/>
          </p:cNvSpPr>
          <p:nvPr/>
        </p:nvSpPr>
        <p:spPr bwMode="auto">
          <a:xfrm>
            <a:off x="4173538" y="2182813"/>
            <a:ext cx="4084638" cy="2614612"/>
          </a:xfrm>
          <a:custGeom>
            <a:avLst/>
            <a:gdLst>
              <a:gd name="T0" fmla="*/ 0 w 5145"/>
              <a:gd name="T1" fmla="*/ 0 h 3293"/>
              <a:gd name="T2" fmla="*/ 0 w 5145"/>
              <a:gd name="T3" fmla="*/ 3293 h 3293"/>
              <a:gd name="T4" fmla="*/ 5145 w 5145"/>
              <a:gd name="T5" fmla="*/ 3293 h 3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45" h="3293">
                <a:moveTo>
                  <a:pt x="0" y="0"/>
                </a:moveTo>
                <a:lnTo>
                  <a:pt x="0" y="3293"/>
                </a:lnTo>
                <a:lnTo>
                  <a:pt x="5145" y="329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0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29" y="494713"/>
            <a:ext cx="7886700" cy="994172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ACTIVE-AVERROES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/>
              <a:t>N=6563, ASA-treated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88" y="1586751"/>
            <a:ext cx="5300911" cy="475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8270" y="6338954"/>
            <a:ext cx="355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b="1" dirty="0" err="1">
                <a:solidFill>
                  <a:srgbClr val="FFFF00"/>
                </a:solidFill>
              </a:rPr>
              <a:t>Venassche</a:t>
            </a:r>
            <a:r>
              <a:rPr lang="en-CA" b="1" dirty="0">
                <a:solidFill>
                  <a:srgbClr val="FFFF00"/>
                </a:solidFill>
              </a:rPr>
              <a:t> T. </a:t>
            </a:r>
            <a:r>
              <a:rPr lang="en-CA" b="1" dirty="0" err="1">
                <a:solidFill>
                  <a:srgbClr val="FFFF00"/>
                </a:solidFill>
              </a:rPr>
              <a:t>Eur</a:t>
            </a:r>
            <a:r>
              <a:rPr lang="en-CA" b="1" dirty="0">
                <a:solidFill>
                  <a:srgbClr val="FFFF00"/>
                </a:solidFill>
              </a:rPr>
              <a:t> Heart J. 2014</a:t>
            </a:r>
          </a:p>
        </p:txBody>
      </p:sp>
    </p:spTree>
    <p:extLst>
      <p:ext uri="{BB962C8B-B14F-4D97-AF65-F5344CB8AC3E}">
        <p14:creationId xmlns:p14="http://schemas.microsoft.com/office/powerpoint/2010/main" val="37995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51868</TotalTime>
  <Words>1275</Words>
  <Application>Microsoft Office PowerPoint</Application>
  <PresentationFormat>Widescreen</PresentationFormat>
  <Paragraphs>454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Effra Light</vt:lpstr>
      <vt:lpstr>Helvetica</vt:lpstr>
      <vt:lpstr>Times New Roman</vt:lpstr>
      <vt:lpstr>Wingdings</vt:lpstr>
      <vt:lpstr>Beam</vt:lpstr>
      <vt:lpstr>1_Beam</vt:lpstr>
      <vt:lpstr>PhotoImpact</vt:lpstr>
      <vt:lpstr>Document</vt:lpstr>
      <vt:lpstr>PowerPoint Presentation</vt:lpstr>
      <vt:lpstr>What is Atrial Fibrillation?</vt:lpstr>
      <vt:lpstr>Sub-Clinical AF Detected by Pacemakers</vt:lpstr>
      <vt:lpstr>Importance of Sampling Method</vt:lpstr>
      <vt:lpstr>ASSERT, NEJM 2012  Atrial Tachyarrhythmia &gt; 6 min, &gt;190 bpm </vt:lpstr>
      <vt:lpstr>ASSERT: Clinical Outcomes Healey JS, NEJM 2012 </vt:lpstr>
      <vt:lpstr>Clinical Outcomes by CHADS2  Healey JS, NEJM 2012</vt:lpstr>
      <vt:lpstr>Risk of Stroke/SE According to Duration of SCAF </vt:lpstr>
      <vt:lpstr>ACTIVE-AVERROES N=6563, ASA-treated</vt:lpstr>
      <vt:lpstr>Atrial Fibrillation and Stroke</vt:lpstr>
      <vt:lpstr>Is Sub-clinical AF different?</vt:lpstr>
      <vt:lpstr>Relation between AF and Stroke</vt:lpstr>
      <vt:lpstr>SCAF, Stroke Sub-Type and Severity in ASSERT</vt:lpstr>
      <vt:lpstr>Stroke in Anticoagulated AF Patients RE-LY, Connolly SJ, NEJM 2009</vt:lpstr>
      <vt:lpstr>Bleeding Complications with OAC</vt:lpstr>
      <vt:lpstr>Sub-Clinical AF versus AF</vt:lpstr>
      <vt:lpstr>IMPACT Study: Anticoagulation Protocol Intervention Group</vt:lpstr>
      <vt:lpstr>IMPACT: Clinical Outcomes</vt:lpstr>
      <vt:lpstr>PowerPoint Presentation</vt:lpstr>
      <vt:lpstr>Role of Oral Anticoagulation in SCAF?</vt:lpstr>
      <vt:lpstr>Sub-Clinical AF: Beyond the Pacemaker Population</vt:lpstr>
      <vt:lpstr>Cryptogenic Stroke:  CRYSTAL-AF (N=450)</vt:lpstr>
      <vt:lpstr>CRYSTAL-AF Trial: AF at 3 years R. Bernstein 2014</vt:lpstr>
      <vt:lpstr>PowerPoint Presentation</vt:lpstr>
      <vt:lpstr>ASSERT-II: Patient Characteristics (N=256)</vt:lpstr>
      <vt:lpstr>ASSERT-II: Incidence of SCAF</vt:lpstr>
      <vt:lpstr>ASSERT-II: SCAF ≥ 5 Minutes by Sub-Group</vt:lpstr>
      <vt:lpstr>Merger of ILR and ICD AF Detection</vt:lpstr>
      <vt:lpstr>New Questions Raised</vt:lpstr>
      <vt:lpstr>Conclusions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Opportunistic Investigator’s Meeting</dc:title>
  <dc:creator>Beresh, Heather</dc:creator>
  <cp:lastModifiedBy>healeyj</cp:lastModifiedBy>
  <cp:revision>172</cp:revision>
  <cp:lastPrinted>2015-08-25T15:57:37Z</cp:lastPrinted>
  <dcterms:created xsi:type="dcterms:W3CDTF">2015-06-12T20:01:03Z</dcterms:created>
  <dcterms:modified xsi:type="dcterms:W3CDTF">2018-01-31T18:42:55Z</dcterms:modified>
</cp:coreProperties>
</file>