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85" r:id="rId2"/>
    <p:sldId id="281" r:id="rId3"/>
    <p:sldId id="257" r:id="rId4"/>
    <p:sldId id="272" r:id="rId5"/>
    <p:sldId id="266" r:id="rId6"/>
    <p:sldId id="258" r:id="rId7"/>
    <p:sldId id="259" r:id="rId8"/>
    <p:sldId id="276" r:id="rId9"/>
    <p:sldId id="260" r:id="rId10"/>
    <p:sldId id="269" r:id="rId11"/>
    <p:sldId id="274" r:id="rId12"/>
    <p:sldId id="282" r:id="rId13"/>
    <p:sldId id="261" r:id="rId14"/>
    <p:sldId id="270" r:id="rId15"/>
    <p:sldId id="275" r:id="rId16"/>
    <p:sldId id="264" r:id="rId17"/>
    <p:sldId id="262" r:id="rId18"/>
    <p:sldId id="263" r:id="rId19"/>
    <p:sldId id="265" r:id="rId20"/>
    <p:sldId id="283" r:id="rId21"/>
    <p:sldId id="267" r:id="rId22"/>
    <p:sldId id="268" r:id="rId23"/>
    <p:sldId id="271" r:id="rId24"/>
    <p:sldId id="280" r:id="rId25"/>
    <p:sldId id="277" r:id="rId26"/>
    <p:sldId id="278" r:id="rId27"/>
    <p:sldId id="279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74194" autoAdjust="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821D4-532A-284A-8A6C-C0B4680B7B2A}" type="datetime1">
              <a:rPr lang="en-US" smtClean="0"/>
              <a:pPr/>
              <a:t>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33C22-7926-204C-B225-4482498E65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9870E-37C7-1748-9761-D736EAC4ADA8}" type="datetime1">
              <a:rPr lang="en-US" smtClean="0"/>
              <a:pPr/>
              <a:t>2/5/16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2ADF4-D8D5-1B4D-9C27-F595060BAC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Relationship Id="rId3" Type="http://schemas.openxmlformats.org/officeDocument/2006/relationships/hyperlink" Target="http://www.ncbi.nlm.nih.gov/pubmed/23597877" TargetMode="Externa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BMC Complementary</a:t>
            </a:r>
            <a:r>
              <a:rPr lang="en-US" baseline="0" dirty="0" smtClean="0"/>
              <a:t> and Alternative Medicine 2010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90%</a:t>
            </a:r>
            <a:r>
              <a:rPr lang="en-US" baseline="0" dirty="0" smtClean="0"/>
              <a:t> discussed Rx care with 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2ADF4-D8D5-1B4D-9C27-F595060BACC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Bleeding risk: only a few studies;</a:t>
            </a:r>
            <a:r>
              <a:rPr lang="en-US" baseline="0" dirty="0" smtClean="0"/>
              <a:t> other studies show no increased risk, no change to INR 3-6 </a:t>
            </a:r>
            <a:r>
              <a:rPr lang="en-US" baseline="0" dirty="0" err="1" smtClean="0"/>
              <a:t>g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Inhibits platelet </a:t>
            </a:r>
            <a:r>
              <a:rPr lang="en-US" baseline="0" dirty="0" err="1" smtClean="0"/>
              <a:t>fxn</a:t>
            </a:r>
            <a:r>
              <a:rPr lang="en-US" baseline="0" dirty="0" smtClean="0"/>
              <a:t>, but also affects multiple </a:t>
            </a:r>
            <a:r>
              <a:rPr lang="en-US" baseline="0" dirty="0" err="1" smtClean="0"/>
              <a:t>signalling</a:t>
            </a:r>
            <a:r>
              <a:rPr lang="en-US" baseline="0" dirty="0" smtClean="0"/>
              <a:t> pathways- British Journal of Nutrition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2ADF4-D8D5-1B4D-9C27-F595060BACC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Vitamin</a:t>
            </a:r>
            <a:r>
              <a:rPr lang="en-US" baseline="0" dirty="0" smtClean="0"/>
              <a:t> C, E, NAC,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Adverse effects of </a:t>
            </a:r>
            <a:r>
              <a:rPr lang="en-US" baseline="0" dirty="0" err="1" smtClean="0"/>
              <a:t>Vit</a:t>
            </a:r>
            <a:r>
              <a:rPr lang="en-US" baseline="0" dirty="0" smtClean="0"/>
              <a:t> C- orally- bowel tolerance</a:t>
            </a:r>
            <a:br>
              <a:rPr lang="en-US" baseline="0" dirty="0" smtClean="0"/>
            </a:br>
            <a:r>
              <a:rPr lang="en-US" baseline="0" dirty="0" smtClean="0"/>
              <a:t>-IV- at high doses- G-6-P deficiency</a:t>
            </a:r>
          </a:p>
          <a:p>
            <a:endParaRPr lang="en-US" baseline="0" dirty="0" smtClean="0"/>
          </a:p>
          <a:p>
            <a:r>
              <a:rPr lang="en-US" baseline="0" dirty="0" smtClean="0"/>
              <a:t>Vitamin E- UL is 1500 IU/1000mg</a:t>
            </a:r>
            <a:br>
              <a:rPr lang="en-US" baseline="0" dirty="0" smtClean="0"/>
            </a:br>
            <a:r>
              <a:rPr lang="en-US" baseline="0" dirty="0" smtClean="0"/>
              <a:t>-may increase risk of bleeding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2ADF4-D8D5-1B4D-9C27-F595060BACC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Systematic review</a:t>
            </a:r>
            <a:r>
              <a:rPr lang="en-US" baseline="0" dirty="0" smtClean="0"/>
              <a:t> &amp; meta-analysis</a:t>
            </a:r>
          </a:p>
          <a:p>
            <a:r>
              <a:rPr lang="en-US" baseline="0" dirty="0" err="1" smtClean="0"/>
              <a:t>Ubiquinol</a:t>
            </a:r>
            <a:r>
              <a:rPr lang="en-US" baseline="0" dirty="0" smtClean="0"/>
              <a:t> is reduced state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Found in the mitochondria, </a:t>
            </a:r>
            <a:r>
              <a:rPr lang="en-US" baseline="0" dirty="0" err="1" smtClean="0"/>
              <a:t>ETS</a:t>
            </a:r>
            <a:r>
              <a:rPr lang="en-US" baseline="0" dirty="0" err="1" smtClean="0">
                <a:sym typeface="Wingdings"/>
              </a:rPr>
              <a:t>aerobic</a:t>
            </a:r>
            <a:r>
              <a:rPr lang="en-US" baseline="0" dirty="0" smtClean="0">
                <a:sym typeface="Wingdings"/>
              </a:rPr>
              <a:t> cellular respiration</a:t>
            </a:r>
            <a:br>
              <a:rPr lang="en-US" baseline="0" dirty="0" smtClean="0">
                <a:sym typeface="Wingdings"/>
              </a:rPr>
            </a:br>
            <a:endParaRPr lang="en-US" baseline="0" dirty="0" smtClean="0">
              <a:sym typeface="Wingdings"/>
            </a:endParaRPr>
          </a:p>
          <a:p>
            <a:r>
              <a:rPr lang="en-US" baseline="0" dirty="0" smtClean="0">
                <a:sym typeface="Wingdings"/>
              </a:rPr>
              <a:t>Best taken with fats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2ADF4-D8D5-1B4D-9C27-F595060BACC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Mayo Clin Proc.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2013 Jun;88(6):544-51</a:t>
            </a:r>
            <a:r>
              <a:rPr lang="en-US" dirty="0" smtClean="0"/>
              <a:t> </a:t>
            </a:r>
          </a:p>
          <a:p>
            <a:r>
              <a:rPr lang="en-US" dirty="0" smtClean="0"/>
              <a:t>Systematic</a:t>
            </a:r>
            <a:r>
              <a:rPr lang="en-US" baseline="0" dirty="0" smtClean="0"/>
              <a:t> review &amp; meta-analysis</a:t>
            </a:r>
          </a:p>
          <a:p>
            <a:endParaRPr lang="en-US" baseline="0" dirty="0" smtClean="0"/>
          </a:p>
          <a:p>
            <a:r>
              <a:rPr lang="en-US" baseline="0" dirty="0" smtClean="0"/>
              <a:t>Part of the 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2ADF4-D8D5-1B4D-9C27-F595060BACC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Various species;</a:t>
            </a:r>
            <a:r>
              <a:rPr lang="en-US" baseline="0" dirty="0" smtClean="0"/>
              <a:t> some species known as digestive aid</a:t>
            </a:r>
          </a:p>
          <a:p>
            <a:r>
              <a:rPr lang="en-US" baseline="0" dirty="0" err="1" smtClean="0"/>
              <a:t>Thornapple</a:t>
            </a:r>
            <a:r>
              <a:rPr lang="en-US" baseline="0" dirty="0" smtClean="0"/>
              <a:t>, spiny shrub; </a:t>
            </a:r>
            <a:r>
              <a:rPr lang="en-US" baseline="0" dirty="0" err="1" smtClean="0"/>
              <a:t>Rosacea</a:t>
            </a:r>
            <a:endParaRPr lang="en-US" baseline="0" dirty="0" smtClean="0"/>
          </a:p>
          <a:p>
            <a:r>
              <a:rPr lang="en-US" baseline="0" dirty="0" err="1" smtClean="0"/>
              <a:t>Flavonoids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Found species found world</a:t>
            </a:r>
            <a:r>
              <a:rPr lang="en-US" baseline="0" smtClean="0"/>
              <a:t>-wide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2ADF4-D8D5-1B4D-9C27-F595060BACC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2ADF4-D8D5-1B4D-9C27-F595060BACC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Exercise,</a:t>
            </a:r>
            <a:r>
              <a:rPr lang="en-US" baseline="0" dirty="0" smtClean="0"/>
              <a:t> stress management techniques, meditation, Tai Chi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2ADF4-D8D5-1B4D-9C27-F595060BACC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Lymphocytic</a:t>
            </a:r>
          </a:p>
          <a:p>
            <a:r>
              <a:rPr lang="en-US" dirty="0" smtClean="0"/>
              <a:t>Less</a:t>
            </a:r>
            <a:r>
              <a:rPr lang="en-US" baseline="0" dirty="0" smtClean="0"/>
              <a:t> than 1% in serum</a:t>
            </a:r>
            <a:br>
              <a:rPr lang="en-US" baseline="0" dirty="0" smtClean="0"/>
            </a:br>
            <a:r>
              <a:rPr lang="en-US" baseline="0" dirty="0" smtClean="0"/>
              <a:t>RBC- dependent on age of cell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2ADF4-D8D5-1B4D-9C27-F595060BACC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Dietary: whole grains, nuts, seeds,</a:t>
            </a:r>
            <a:r>
              <a:rPr lang="en-US" baseline="0" dirty="0" smtClean="0"/>
              <a:t> leafy greens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2ADF4-D8D5-1B4D-9C27-F595060BACC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-small groups</a:t>
            </a:r>
            <a:br>
              <a:rPr lang="en-US" dirty="0" smtClean="0"/>
            </a:br>
            <a:r>
              <a:rPr lang="en-US" dirty="0" smtClean="0"/>
              <a:t>-too</a:t>
            </a:r>
            <a:r>
              <a:rPr lang="en-US" baseline="0" dirty="0" smtClean="0"/>
              <a:t> close in proximity to procedure to be optimally effective</a:t>
            </a:r>
            <a:br>
              <a:rPr lang="en-US" baseline="0" dirty="0" smtClean="0"/>
            </a:br>
            <a:r>
              <a:rPr lang="en-US" baseline="0" dirty="0" smtClean="0"/>
              <a:t>-#12 not examine duration of SVA incidents</a:t>
            </a:r>
          </a:p>
          <a:p>
            <a:r>
              <a:rPr lang="en-US" baseline="0" dirty="0" smtClean="0"/>
              <a:t>- #12- lower compliance in </a:t>
            </a:r>
            <a:r>
              <a:rPr lang="en-US" baseline="0" dirty="0" err="1" smtClean="0"/>
              <a:t>tx</a:t>
            </a:r>
            <a:r>
              <a:rPr lang="en-US" baseline="0" dirty="0" smtClean="0"/>
              <a:t> group </a:t>
            </a:r>
            <a:r>
              <a:rPr lang="en-US" baseline="0" dirty="0" err="1" smtClean="0"/>
              <a:t>d/t</a:t>
            </a:r>
            <a:r>
              <a:rPr lang="en-US" baseline="0" dirty="0" smtClean="0"/>
              <a:t> stinging with Mg IV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2ADF4-D8D5-1B4D-9C27-F595060BACC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AE</a:t>
            </a:r>
            <a:r>
              <a:rPr lang="en-US" baseline="0" dirty="0" smtClean="0"/>
              <a:t> are rare- high dose IV or renal failure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2ADF4-D8D5-1B4D-9C27-F595060BACC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Olive, lard, linseed oil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Burr,</a:t>
            </a:r>
            <a:r>
              <a:rPr lang="en-US" baseline="0" dirty="0" smtClean="0"/>
              <a:t> G. O. </a:t>
            </a:r>
            <a:r>
              <a:rPr lang="en-US" i="1" baseline="0" dirty="0" err="1" smtClean="0"/>
              <a:t>Prog</a:t>
            </a:r>
            <a:r>
              <a:rPr lang="en-US" i="1" baseline="0" dirty="0" smtClean="0"/>
              <a:t>. Lipid Res. </a:t>
            </a:r>
            <a:r>
              <a:rPr lang="en-US" b="1" i="0" baseline="0" dirty="0" smtClean="0"/>
              <a:t>20, xxv-xxvi</a:t>
            </a:r>
            <a:r>
              <a:rPr lang="en-US" b="0" i="0" baseline="0" dirty="0" smtClean="0"/>
              <a:t> (1981)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2ADF4-D8D5-1B4D-9C27-F595060BACC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&gt;4+ weeks for positive effects</a:t>
            </a:r>
          </a:p>
          <a:p>
            <a:r>
              <a:rPr lang="en-US" dirty="0" smtClean="0"/>
              <a:t>Action due to incorporation</a:t>
            </a:r>
            <a:r>
              <a:rPr lang="en-US" baseline="0" dirty="0" smtClean="0"/>
              <a:t> of EPA and DHA into cell membrane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2ADF4-D8D5-1B4D-9C27-F595060BACC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FORWARD</a:t>
            </a:r>
            <a:r>
              <a:rPr lang="en-US" baseline="0" dirty="0" smtClean="0"/>
              <a:t> study</a:t>
            </a:r>
            <a:br>
              <a:rPr lang="en-US" baseline="0" dirty="0" smtClean="0"/>
            </a:br>
            <a:r>
              <a:rPr lang="en-US" baseline="0" dirty="0" smtClean="0"/>
              <a:t>-Omega-3: 1g/day for 1 year</a:t>
            </a:r>
            <a:br>
              <a:rPr lang="en-US" baseline="0" dirty="0" smtClean="0"/>
            </a:br>
            <a:r>
              <a:rPr lang="en-US" baseline="0" dirty="0" smtClean="0"/>
              <a:t>--placebo was olive oil</a:t>
            </a:r>
            <a:br>
              <a:rPr lang="en-US" baseline="0" dirty="0" smtClean="0"/>
            </a:br>
            <a:r>
              <a:rPr lang="en-US" baseline="0" dirty="0" smtClean="0"/>
              <a:t>-study was shortened</a:t>
            </a:r>
            <a:br>
              <a:rPr lang="en-US" baseline="0" dirty="0" smtClean="0"/>
            </a:br>
            <a:r>
              <a:rPr lang="en-US" baseline="0" dirty="0" smtClean="0"/>
              <a:t>-some subjects had been treated with </a:t>
            </a:r>
            <a:r>
              <a:rPr lang="en-US" baseline="0" dirty="0" err="1" smtClean="0"/>
              <a:t>amiodarone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42ADF4-D8D5-1B4D-9C27-F595060BACC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DE2B1-A494-6649-BCE6-93373EBB6104}" type="datetime1">
              <a:rPr lang="en-US" smtClean="0"/>
              <a:pPr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60ED-056D-9D46-AE7F-C47CFF256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88A2-B604-7446-92EF-33C24BD2F50B}" type="datetime1">
              <a:rPr lang="en-US" smtClean="0"/>
              <a:pPr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60ED-056D-9D46-AE7F-C47CFF256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AC1A-0F51-7944-B82E-7678A78AB729}" type="datetime1">
              <a:rPr lang="en-US" smtClean="0"/>
              <a:pPr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60ED-056D-9D46-AE7F-C47CFF256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0030" y="1395413"/>
            <a:ext cx="7968917" cy="342482"/>
          </a:xfrm>
        </p:spPr>
        <p:txBody>
          <a:bodyPr>
            <a:normAutofit/>
          </a:bodyPr>
          <a:lstStyle>
            <a:lvl1pPr marL="0" indent="0" algn="l">
              <a:buFont typeface="Arial"/>
              <a:buNone/>
              <a:defRPr sz="1400" cap="all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 smtClean="0"/>
              <a:t>Page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0031" y="3442369"/>
            <a:ext cx="6400800" cy="48794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3698E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Presentation Details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20032" y="2085306"/>
            <a:ext cx="7968916" cy="1002800"/>
          </a:xfrm>
        </p:spPr>
        <p:txBody>
          <a:bodyPr>
            <a:noAutofit/>
          </a:bodyPr>
          <a:lstStyle>
            <a:lvl1pPr marL="0" indent="0">
              <a:buNone/>
              <a:defRPr sz="56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Presentation Headline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890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7341-C76A-C74D-940A-290A5CD0D9F7}" type="datetime1">
              <a:rPr lang="en-US" smtClean="0"/>
              <a:pPr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60ED-056D-9D46-AE7F-C47CFF256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B2938-4694-914F-BD25-4A31ABB35D08}" type="datetime1">
              <a:rPr lang="en-US" smtClean="0"/>
              <a:pPr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60ED-056D-9D46-AE7F-C47CFF256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F043-4306-854A-A2BC-B69D9D69C7D9}" type="datetime1">
              <a:rPr lang="en-US" smtClean="0"/>
              <a:pPr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60ED-056D-9D46-AE7F-C47CFF256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A11D2-75DA-ED49-8622-6D3955A177A8}" type="datetime1">
              <a:rPr lang="en-US" smtClean="0"/>
              <a:pPr/>
              <a:t>2/5/16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60ED-056D-9D46-AE7F-C47CFF256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02C96-B3BB-4C42-BFE8-F2B559CD9FFD}" type="datetime1">
              <a:rPr lang="en-US" smtClean="0"/>
              <a:pPr/>
              <a:t>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60ED-056D-9D46-AE7F-C47CFF256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83C2-82CC-7C40-ADCD-221467F4883F}" type="datetime1">
              <a:rPr lang="en-US" smtClean="0"/>
              <a:pPr/>
              <a:t>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60ED-056D-9D46-AE7F-C47CFF256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EEB8-A585-604D-9482-2AA8D26932D5}" type="datetime1">
              <a:rPr lang="en-US" smtClean="0"/>
              <a:pPr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60ED-056D-9D46-AE7F-C47CFF256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F7D2-36F6-7045-801A-F0ED4E4D7DC5}" type="datetime1">
              <a:rPr lang="en-US" smtClean="0"/>
              <a:pPr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60ED-056D-9D46-AE7F-C47CFF256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73448-42B4-DB4C-BA7E-3DECBB84D763}" type="datetime1">
              <a:rPr lang="en-US" smtClean="0"/>
              <a:pPr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Marillea Yu, ND  Living City Health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860ED-056D-9D46-AE7F-C47CFF256F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hello@livingcityhealth.com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0030" y="4394965"/>
            <a:ext cx="6400800" cy="157226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Marillea Yu, ND</a:t>
            </a:r>
          </a:p>
          <a:p>
            <a:pPr algn="ctr"/>
            <a:r>
              <a:rPr lang="en-US" dirty="0" smtClean="0"/>
              <a:t>Living City </a:t>
            </a:r>
            <a:r>
              <a:rPr lang="en-US" dirty="0" smtClean="0"/>
              <a:t>Health  120 </a:t>
            </a:r>
            <a:r>
              <a:rPr lang="en-US" dirty="0" err="1" smtClean="0"/>
              <a:t>Eglinton</a:t>
            </a:r>
            <a:r>
              <a:rPr lang="en-US" dirty="0" smtClean="0"/>
              <a:t> Ave. E</a:t>
            </a:r>
            <a:br>
              <a:rPr lang="en-US" dirty="0" smtClean="0"/>
            </a:br>
            <a:r>
              <a:rPr lang="en-US" dirty="0" smtClean="0"/>
              <a:t>Toronto, ON</a:t>
            </a:r>
          </a:p>
          <a:p>
            <a:pPr algn="ctr"/>
            <a:r>
              <a:rPr lang="en-US" dirty="0" smtClean="0"/>
              <a:t>February 5, 2016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20032" y="2085305"/>
            <a:ext cx="7968916" cy="1959775"/>
          </a:xfrm>
        </p:spPr>
        <p:txBody>
          <a:bodyPr/>
          <a:lstStyle/>
          <a:p>
            <a:pPr lvl="0" algn="ctr"/>
            <a:r>
              <a:rPr lang="en-US" sz="4800" dirty="0" smtClean="0"/>
              <a:t>Naturopathic Interventions</a:t>
            </a:r>
            <a:br>
              <a:rPr lang="en-US" sz="4800" dirty="0" smtClean="0"/>
            </a:br>
            <a:r>
              <a:rPr lang="en-US" sz="4800" dirty="0" smtClean="0"/>
              <a:t>in Cardiac Care</a:t>
            </a:r>
            <a:endParaRPr lang="en-US" sz="45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3845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benefit with Mg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dose IV- </a:t>
            </a:r>
            <a:r>
              <a:rPr lang="en-US" dirty="0" err="1" smtClean="0"/>
              <a:t>intraoperative</a:t>
            </a:r>
            <a:r>
              <a:rPr lang="en-US" dirty="0" smtClean="0"/>
              <a:t>; no effect on post-op </a:t>
            </a:r>
            <a:r>
              <a:rPr lang="en-US" dirty="0" err="1" smtClean="0"/>
              <a:t>afib</a:t>
            </a:r>
            <a:r>
              <a:rPr lang="en-US" dirty="0" smtClean="0"/>
              <a:t> after cardiac surgery (11)</a:t>
            </a:r>
          </a:p>
          <a:p>
            <a:r>
              <a:rPr lang="en-US" dirty="0" err="1" smtClean="0"/>
              <a:t>Intraoperatively</a:t>
            </a:r>
            <a:r>
              <a:rPr lang="en-US" dirty="0" smtClean="0"/>
              <a:t>- did not reduce incidence of SVA in </a:t>
            </a:r>
            <a:r>
              <a:rPr lang="en-US" dirty="0" err="1" smtClean="0"/>
              <a:t>thoracotomy</a:t>
            </a:r>
            <a:r>
              <a:rPr lang="en-US" dirty="0" smtClean="0"/>
              <a:t>; did reduce incidence of SVA in </a:t>
            </a:r>
            <a:r>
              <a:rPr lang="en-US" dirty="0" err="1" smtClean="0"/>
              <a:t>pneumonectomy</a:t>
            </a:r>
            <a:r>
              <a:rPr lang="en-US" dirty="0" smtClean="0"/>
              <a:t> (12)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6213"/>
            <a:ext cx="8229600" cy="906483"/>
          </a:xfrm>
        </p:spPr>
        <p:txBody>
          <a:bodyPr/>
          <a:lstStyle/>
          <a:p>
            <a:r>
              <a:rPr lang="en-US" dirty="0" smtClean="0"/>
              <a:t>Mg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696"/>
            <a:ext cx="8229600" cy="5328406"/>
          </a:xfrm>
        </p:spPr>
        <p:txBody>
          <a:bodyPr>
            <a:normAutofit/>
          </a:bodyPr>
          <a:lstStyle/>
          <a:p>
            <a:r>
              <a:rPr lang="en-US" dirty="0" smtClean="0"/>
              <a:t>Oral dosing: 200mg-2000mg daily</a:t>
            </a:r>
          </a:p>
          <a:p>
            <a:r>
              <a:rPr lang="en-US" dirty="0" smtClean="0"/>
              <a:t>Intravenous: </a:t>
            </a:r>
          </a:p>
          <a:p>
            <a:pPr lvl="1"/>
            <a:r>
              <a:rPr lang="en-US" dirty="0" smtClean="0"/>
              <a:t>usually added to other nutrients 500-2000 mg over a period of 5-45 min, depending on dose</a:t>
            </a:r>
          </a:p>
          <a:p>
            <a:pPr lvl="1"/>
            <a:r>
              <a:rPr lang="en-US" dirty="0" smtClean="0"/>
              <a:t>1.9-12.0 mg over 20-72 hours- in acute MI</a:t>
            </a:r>
          </a:p>
          <a:p>
            <a:r>
              <a:rPr lang="en-US" dirty="0" smtClean="0"/>
              <a:t>Adverse effects:</a:t>
            </a:r>
          </a:p>
          <a:p>
            <a:pPr lvl="1"/>
            <a:r>
              <a:rPr lang="en-US" dirty="0" smtClean="0"/>
              <a:t>GI irritation, diarrhea, hypotension, </a:t>
            </a:r>
            <a:r>
              <a:rPr lang="en-US" dirty="0" err="1" smtClean="0"/>
              <a:t>bradycardia</a:t>
            </a:r>
            <a:r>
              <a:rPr lang="en-US" dirty="0" smtClean="0"/>
              <a:t>, arrhythmia</a:t>
            </a:r>
          </a:p>
          <a:p>
            <a:pPr lvl="1"/>
            <a:r>
              <a:rPr lang="en-US" dirty="0" smtClean="0"/>
              <a:t>Skin flushing, diaphoresis, </a:t>
            </a:r>
            <a:r>
              <a:rPr lang="en-US" dirty="0" err="1" smtClean="0"/>
              <a:t>hypocalcemia</a:t>
            </a:r>
            <a:r>
              <a:rPr lang="en-US" dirty="0" smtClean="0"/>
              <a:t>, respiratory depression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Fatty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Discovered to be “essential” in the 1930’s by Dr. George and Mildred Burr</a:t>
            </a:r>
          </a:p>
          <a:p>
            <a:r>
              <a:rPr lang="en-US" dirty="0" smtClean="0"/>
              <a:t>Fats were believed to contribute only calories</a:t>
            </a:r>
          </a:p>
          <a:p>
            <a:r>
              <a:rPr lang="en-US" dirty="0" smtClean="0"/>
              <a:t>Rats fed a fat-free diet developed poor health and eventually died</a:t>
            </a:r>
          </a:p>
          <a:p>
            <a:r>
              <a:rPr lang="en-US" dirty="0" smtClean="0"/>
              <a:t>A few drops of </a:t>
            </a:r>
            <a:r>
              <a:rPr lang="en-US" dirty="0" err="1" smtClean="0"/>
              <a:t>linoleic</a:t>
            </a:r>
            <a:r>
              <a:rPr lang="en-US" dirty="0" smtClean="0"/>
              <a:t> acid could prevent death in the rats	</a:t>
            </a:r>
          </a:p>
          <a:p>
            <a:pPr lvl="1">
              <a:buNone/>
            </a:pPr>
            <a:r>
              <a:rPr lang="en-US" dirty="0" smtClean="0"/>
              <a:t>					</a:t>
            </a:r>
            <a:r>
              <a:rPr lang="en-US" sz="2000" dirty="0" smtClean="0"/>
              <a:t>Burr, G. O. </a:t>
            </a:r>
            <a:r>
              <a:rPr lang="en-US" sz="2000" i="1" dirty="0" err="1" smtClean="0"/>
              <a:t>Prog</a:t>
            </a:r>
            <a:r>
              <a:rPr lang="en-US" sz="2000" i="1" dirty="0" smtClean="0"/>
              <a:t>. Lipid Res. </a:t>
            </a:r>
            <a:r>
              <a:rPr lang="en-US" sz="2000" b="1" dirty="0" smtClean="0"/>
              <a:t>20, xxv-xxvi</a:t>
            </a:r>
            <a:r>
              <a:rPr lang="en-US" sz="2000" dirty="0" smtClean="0"/>
              <a:t> (1981)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Omega-3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Improved endothelial function, </a:t>
            </a:r>
            <a:r>
              <a:rPr lang="en-US" dirty="0" err="1" smtClean="0"/>
              <a:t>antiarrhythmic</a:t>
            </a:r>
            <a:r>
              <a:rPr lang="en-US" dirty="0" smtClean="0"/>
              <a:t> (13)</a:t>
            </a:r>
          </a:p>
          <a:p>
            <a:r>
              <a:rPr lang="en-US" dirty="0" smtClean="0"/>
              <a:t>Reduced incidence in post-op afib(14,17,19) &amp; recurrent </a:t>
            </a:r>
            <a:r>
              <a:rPr lang="en-US" dirty="0" err="1" smtClean="0"/>
              <a:t>afib</a:t>
            </a:r>
            <a:r>
              <a:rPr lang="en-US" dirty="0" smtClean="0"/>
              <a:t> (20)</a:t>
            </a:r>
          </a:p>
          <a:p>
            <a:r>
              <a:rPr lang="en-US" dirty="0" smtClean="0"/>
              <a:t>Improved outcome in combination with antioxidants (15)</a:t>
            </a:r>
          </a:p>
          <a:p>
            <a:r>
              <a:rPr lang="en-US" dirty="0" smtClean="0"/>
              <a:t>Reduced risk of fatal CHD, sudden death(16)</a:t>
            </a:r>
          </a:p>
          <a:p>
            <a:r>
              <a:rPr lang="en-US" dirty="0" smtClean="0"/>
              <a:t>Maintaining SR post-cardioversion(19)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benefit with Omega-3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risk of post-op </a:t>
            </a:r>
            <a:r>
              <a:rPr lang="en-US" dirty="0" err="1" smtClean="0"/>
              <a:t>atrial</a:t>
            </a:r>
            <a:r>
              <a:rPr lang="en-US" dirty="0" smtClean="0"/>
              <a:t> fibrillation (21, 22)</a:t>
            </a:r>
          </a:p>
          <a:p>
            <a:r>
              <a:rPr lang="en-US" dirty="0" smtClean="0"/>
              <a:t>No benefit in recurrent </a:t>
            </a:r>
            <a:r>
              <a:rPr lang="en-US" dirty="0" err="1" smtClean="0"/>
              <a:t>afib</a:t>
            </a:r>
            <a:r>
              <a:rPr lang="en-US" dirty="0" smtClean="0"/>
              <a:t> (22,23,25)</a:t>
            </a:r>
          </a:p>
          <a:p>
            <a:r>
              <a:rPr lang="en-US" dirty="0" smtClean="0"/>
              <a:t>Heterogeneity in populations studied, use of medication confounding factors, more studies required (24,25)</a:t>
            </a:r>
          </a:p>
          <a:p>
            <a:endParaRPr lang="en-US" dirty="0" smtClean="0"/>
          </a:p>
          <a:p>
            <a:endParaRPr lang="en-US" baseline="30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Omega-3: Dose &amp; Adverse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Dose: 2-4 </a:t>
            </a:r>
            <a:r>
              <a:rPr lang="en-US" dirty="0" err="1" smtClean="0"/>
              <a:t>g</a:t>
            </a:r>
            <a:endParaRPr lang="en-US" dirty="0" smtClean="0"/>
          </a:p>
          <a:p>
            <a:r>
              <a:rPr lang="en-US" dirty="0" smtClean="0"/>
              <a:t>Adverse effects: </a:t>
            </a:r>
          </a:p>
          <a:p>
            <a:pPr lvl="1"/>
            <a:r>
              <a:rPr lang="en-US" dirty="0" smtClean="0"/>
              <a:t>GI disturbance: nausea, loose stool, stomach upset</a:t>
            </a:r>
          </a:p>
          <a:p>
            <a:pPr lvl="1"/>
            <a:r>
              <a:rPr lang="en-US" dirty="0" smtClean="0"/>
              <a:t>Fishy repeat</a:t>
            </a:r>
          </a:p>
          <a:p>
            <a:pPr lvl="1"/>
            <a:r>
              <a:rPr lang="en-US" dirty="0" smtClean="0"/>
              <a:t>Allergic reaction</a:t>
            </a:r>
          </a:p>
          <a:p>
            <a:pPr lvl="1"/>
            <a:r>
              <a:rPr lang="en-US" u="sng" dirty="0" smtClean="0"/>
              <a:t>&gt; </a:t>
            </a:r>
            <a:r>
              <a:rPr lang="en-US" dirty="0" smtClean="0"/>
              <a:t>3g per day may increase bleeding risk 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Antioxidant Vitamins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33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 &amp; E: Reduction in post-op </a:t>
            </a:r>
            <a:r>
              <a:rPr lang="en-US" dirty="0" err="1" smtClean="0"/>
              <a:t>afib</a:t>
            </a:r>
            <a:r>
              <a:rPr lang="en-US" dirty="0" smtClean="0"/>
              <a:t> in conjunction with n-3 </a:t>
            </a:r>
            <a:r>
              <a:rPr lang="en-US" dirty="0" err="1" smtClean="0"/>
              <a:t>PUFAs</a:t>
            </a:r>
            <a:r>
              <a:rPr lang="en-US" dirty="0" smtClean="0"/>
              <a:t> compared to placebo (15,26)</a:t>
            </a:r>
          </a:p>
          <a:p>
            <a:r>
              <a:rPr lang="en-US" dirty="0" smtClean="0"/>
              <a:t>Decreased levels of biomarkers of oxidative stress and inflammation (26,27)</a:t>
            </a:r>
          </a:p>
          <a:p>
            <a:r>
              <a:rPr lang="en-US" dirty="0" err="1" smtClean="0"/>
              <a:t>Vit</a:t>
            </a:r>
            <a:r>
              <a:rPr lang="en-US" dirty="0" smtClean="0"/>
              <a:t> C: reduced incidence of </a:t>
            </a:r>
            <a:r>
              <a:rPr lang="en-US" dirty="0" err="1" smtClean="0"/>
              <a:t>postCABG</a:t>
            </a:r>
            <a:r>
              <a:rPr lang="en-US" dirty="0" smtClean="0"/>
              <a:t> AF and reduced hospital stay, decreased time to conversion to SR (28) </a:t>
            </a:r>
          </a:p>
          <a:p>
            <a:r>
              <a:rPr lang="en-US" dirty="0" smtClean="0"/>
              <a:t>Reduced POAF(29)</a:t>
            </a:r>
          </a:p>
          <a:p>
            <a:r>
              <a:rPr lang="en-US" dirty="0" smtClean="0"/>
              <a:t>Well-tolerated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CoQ10(Ubiquinol/Ubiquinone)(30)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 tolerated</a:t>
            </a:r>
          </a:p>
          <a:p>
            <a:r>
              <a:rPr lang="en-US" dirty="0" smtClean="0"/>
              <a:t>Less likely to require </a:t>
            </a:r>
            <a:r>
              <a:rPr lang="en-US" dirty="0" err="1" smtClean="0"/>
              <a:t>ionotropic</a:t>
            </a:r>
            <a:r>
              <a:rPr lang="en-US" dirty="0" smtClean="0"/>
              <a:t> drugs post-surgery</a:t>
            </a:r>
          </a:p>
          <a:p>
            <a:r>
              <a:rPr lang="en-US" dirty="0" smtClean="0"/>
              <a:t>Reduced incidence of ventricular arrhythmia post-surgery</a:t>
            </a:r>
          </a:p>
          <a:p>
            <a:r>
              <a:rPr lang="en-US" dirty="0" smtClean="0"/>
              <a:t>No difference in </a:t>
            </a:r>
            <a:r>
              <a:rPr lang="en-US" dirty="0" err="1" smtClean="0"/>
              <a:t>atrial</a:t>
            </a:r>
            <a:r>
              <a:rPr lang="en-US" dirty="0" smtClean="0"/>
              <a:t> fibrillation</a:t>
            </a:r>
          </a:p>
          <a:p>
            <a:r>
              <a:rPr lang="en-US" dirty="0" smtClean="0"/>
              <a:t>No difference in hospital stay duration</a:t>
            </a:r>
          </a:p>
          <a:p>
            <a:r>
              <a:rPr lang="en-US" dirty="0" smtClean="0"/>
              <a:t>Heterogeneity across studies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L-Carnitine(31)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Secondary prevention of CVD</a:t>
            </a:r>
          </a:p>
          <a:p>
            <a:r>
              <a:rPr lang="en-US" dirty="0" smtClean="0"/>
              <a:t>Reduction in all-cause mortality</a:t>
            </a:r>
          </a:p>
          <a:p>
            <a:r>
              <a:rPr lang="en-US" dirty="0" smtClean="0"/>
              <a:t>Reduction in ventricular arrhythmia</a:t>
            </a:r>
          </a:p>
          <a:p>
            <a:r>
              <a:rPr lang="en-US" dirty="0" smtClean="0"/>
              <a:t>Reduction in development of angina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Hawthorn (</a:t>
            </a:r>
            <a:r>
              <a:rPr lang="en-US" i="1" dirty="0" err="1" smtClean="0"/>
              <a:t>Crataegus</a:t>
            </a:r>
            <a:r>
              <a:rPr lang="en-US" i="1" dirty="0" smtClean="0"/>
              <a:t> spp</a:t>
            </a:r>
            <a:r>
              <a:rPr lang="en-US" dirty="0" smtClean="0"/>
              <a:t>.)(32,33,34)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Antioxidant activity</a:t>
            </a:r>
          </a:p>
          <a:p>
            <a:r>
              <a:rPr lang="en-US" dirty="0" smtClean="0"/>
              <a:t>Positive </a:t>
            </a:r>
            <a:r>
              <a:rPr lang="en-US" dirty="0" err="1" smtClean="0"/>
              <a:t>inotropic</a:t>
            </a:r>
            <a:r>
              <a:rPr lang="en-US" dirty="0" smtClean="0"/>
              <a:t> effect</a:t>
            </a:r>
          </a:p>
          <a:p>
            <a:r>
              <a:rPr lang="en-US" dirty="0" err="1" smtClean="0"/>
              <a:t>Antiarrhythmic</a:t>
            </a:r>
            <a:r>
              <a:rPr lang="en-US" dirty="0" smtClean="0"/>
              <a:t> effect</a:t>
            </a:r>
          </a:p>
          <a:p>
            <a:r>
              <a:rPr lang="en-US" dirty="0" smtClean="0"/>
              <a:t>Well-tolerated</a:t>
            </a:r>
          </a:p>
          <a:p>
            <a:r>
              <a:rPr lang="en-US" dirty="0" smtClean="0"/>
              <a:t>4-8 weeks for benefits (160-1800 mg)</a:t>
            </a:r>
          </a:p>
          <a:p>
            <a:r>
              <a:rPr lang="en-US" dirty="0" smtClean="0"/>
              <a:t>No reported drug interactions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0009" y="1600200"/>
            <a:ext cx="2466791" cy="185103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Presenter Disclosure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Presenter: Dr. Marillea Yu, ND</a:t>
            </a:r>
          </a:p>
          <a:p>
            <a:endParaRPr lang="en-US" dirty="0" smtClean="0"/>
          </a:p>
          <a:p>
            <a:r>
              <a:rPr lang="en-US" dirty="0" smtClean="0"/>
              <a:t>Relationships with Commercial Interests:</a:t>
            </a:r>
          </a:p>
          <a:p>
            <a:pPr lvl="1"/>
            <a:r>
              <a:rPr lang="en-US" dirty="0" smtClean="0"/>
              <a:t>Naturopathic Doctor at Living City Health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Crataegus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Dosing: 160-900mg CHF; 1200 mg for HTN</a:t>
            </a:r>
          </a:p>
          <a:p>
            <a:r>
              <a:rPr lang="en-US" dirty="0" smtClean="0"/>
              <a:t>Theoretical drug interactions:</a:t>
            </a:r>
          </a:p>
          <a:p>
            <a:pPr lvl="1"/>
            <a:r>
              <a:rPr lang="en-US" dirty="0" err="1" smtClean="0"/>
              <a:t>Digoxin</a:t>
            </a:r>
            <a:r>
              <a:rPr lang="en-US" dirty="0" smtClean="0"/>
              <a:t>, Beta-blockers, Ca+ channel blockers</a:t>
            </a:r>
          </a:p>
          <a:p>
            <a:pPr lvl="1"/>
            <a:r>
              <a:rPr lang="en-US" dirty="0" smtClean="0"/>
              <a:t>Nitrates, phosphodiesterase-5 inhibitors</a:t>
            </a:r>
          </a:p>
          <a:p>
            <a:r>
              <a:rPr lang="en-US" dirty="0" smtClean="0"/>
              <a:t>Generally well tolerated at recommended dosages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18804"/>
          </a:xfrm>
        </p:spPr>
        <p:txBody>
          <a:bodyPr>
            <a:normAutofit/>
          </a:bodyPr>
          <a:lstStyle/>
          <a:p>
            <a:r>
              <a:rPr lang="en-US" dirty="0" smtClean="0"/>
              <a:t>Nutrient status can affect cardiac health</a:t>
            </a:r>
          </a:p>
          <a:p>
            <a:r>
              <a:rPr lang="en-US" dirty="0" smtClean="0"/>
              <a:t>Benefits of non-pharmaceutical intervention:</a:t>
            </a:r>
          </a:p>
          <a:p>
            <a:pPr lvl="1"/>
            <a:r>
              <a:rPr lang="en-US" dirty="0" smtClean="0"/>
              <a:t>Prophylaxis or adjunctively- improvement in conventional outcome</a:t>
            </a:r>
          </a:p>
          <a:p>
            <a:pPr lvl="1"/>
            <a:r>
              <a:rPr lang="en-US" dirty="0" smtClean="0"/>
              <a:t>May reduce need for higher doses of medication</a:t>
            </a:r>
          </a:p>
          <a:p>
            <a:pPr lvl="1"/>
            <a:r>
              <a:rPr lang="en-US" dirty="0" smtClean="0"/>
              <a:t>May reduce frequency of intervention</a:t>
            </a:r>
          </a:p>
          <a:p>
            <a:pPr lvl="1"/>
            <a:r>
              <a:rPr lang="en-US" dirty="0" smtClean="0"/>
              <a:t>Can be well tolerated</a:t>
            </a:r>
          </a:p>
          <a:p>
            <a:r>
              <a:rPr lang="en-US" dirty="0" smtClean="0"/>
              <a:t>Benefits in other areas of health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30737"/>
            <a:ext cx="7772400" cy="1470025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91456" y="3268295"/>
            <a:ext cx="7332915" cy="292752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Marillea Yu, ND</a:t>
            </a:r>
            <a:br>
              <a:rPr lang="en-US" dirty="0" smtClean="0"/>
            </a:br>
            <a:r>
              <a:rPr lang="en-US" dirty="0" smtClean="0"/>
              <a:t>Living City Health</a:t>
            </a:r>
            <a:br>
              <a:rPr lang="en-US" dirty="0" smtClean="0"/>
            </a:br>
            <a:r>
              <a:rPr lang="en-US" dirty="0" smtClean="0"/>
              <a:t>120 </a:t>
            </a:r>
            <a:r>
              <a:rPr lang="en-US" dirty="0" err="1" smtClean="0"/>
              <a:t>Eglinton</a:t>
            </a:r>
            <a:r>
              <a:rPr lang="en-US" dirty="0" smtClean="0"/>
              <a:t> Ave. E</a:t>
            </a:r>
            <a:br>
              <a:rPr lang="en-US" dirty="0" smtClean="0"/>
            </a:br>
            <a:r>
              <a:rPr lang="en-US" dirty="0" smtClean="0"/>
              <a:t>Toronto, ON  M4P 1E2</a:t>
            </a:r>
          </a:p>
          <a:p>
            <a:r>
              <a:rPr lang="en-US" dirty="0" smtClean="0"/>
              <a:t>(647)-497-9797  </a:t>
            </a:r>
            <a:r>
              <a:rPr lang="en-US" dirty="0" smtClean="0">
                <a:hlinkClick r:id="rId2"/>
              </a:rPr>
              <a:t>hello@livingcityhealth.com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1713"/>
          </a:xfrm>
        </p:spPr>
        <p:txBody>
          <a:bodyPr>
            <a:noAutofit/>
          </a:bodyPr>
          <a:lstStyle/>
          <a:p>
            <a:r>
              <a:rPr lang="en-US" sz="3200" dirty="0" smtClean="0"/>
              <a:t>References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5376"/>
            <a:ext cx="8229600" cy="52637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400" b="1" dirty="0" smtClean="0"/>
              <a:t>1. </a:t>
            </a:r>
            <a:r>
              <a:rPr lang="en-US" sz="1400" b="1" dirty="0" err="1" smtClean="0"/>
              <a:t>Brenyo</a:t>
            </a:r>
            <a:r>
              <a:rPr lang="en-US" sz="1400" b="1" dirty="0" smtClean="0"/>
              <a:t> A, </a:t>
            </a:r>
            <a:r>
              <a:rPr lang="en-US" sz="1400" b="1" dirty="0" err="1" smtClean="0"/>
              <a:t>Aktas</a:t>
            </a:r>
            <a:r>
              <a:rPr lang="en-US" sz="1400" b="1" dirty="0" smtClean="0"/>
              <a:t> M. Review of Complementary and Alternative Medical Treatment of Arrhythmias. The American Journal of Cardiology. 2014;113(5):897-903. </a:t>
            </a:r>
          </a:p>
          <a:p>
            <a:pPr>
              <a:buNone/>
            </a:pPr>
            <a:r>
              <a:rPr lang="en-US" sz="1400" b="1" dirty="0" smtClean="0"/>
              <a:t> </a:t>
            </a:r>
          </a:p>
          <a:p>
            <a:pPr>
              <a:buNone/>
            </a:pPr>
            <a:r>
              <a:rPr lang="en-US" sz="1400" b="1" dirty="0" smtClean="0"/>
              <a:t>2. Del </a:t>
            </a:r>
            <a:r>
              <a:rPr lang="en-US" sz="1400" b="1" dirty="0" err="1" smtClean="0"/>
              <a:t>Gobbo</a:t>
            </a:r>
            <a:r>
              <a:rPr lang="en-US" sz="1400" b="1" dirty="0" smtClean="0"/>
              <a:t> L, Imamura F, Wu J, de Oliveira Otto M, </a:t>
            </a:r>
            <a:r>
              <a:rPr lang="en-US" sz="1400" b="1" dirty="0" err="1" smtClean="0"/>
              <a:t>Chiuve</a:t>
            </a:r>
            <a:r>
              <a:rPr lang="en-US" sz="1400" b="1" dirty="0" smtClean="0"/>
              <a:t> S, </a:t>
            </a:r>
            <a:r>
              <a:rPr lang="en-US" sz="1400" b="1" dirty="0" err="1" smtClean="0"/>
              <a:t>Mozaffarian</a:t>
            </a:r>
            <a:r>
              <a:rPr lang="en-US" sz="1400" b="1" dirty="0" smtClean="0"/>
              <a:t> D. Circulating and dietary magnesium and risk of cardiovascular disease: a systematic review and meta-analysis of prospective studies. American Journal of Clinical Nutrition. 2013;98(1):160-173. </a:t>
            </a:r>
          </a:p>
          <a:p>
            <a:pPr>
              <a:buNone/>
            </a:pPr>
            <a:r>
              <a:rPr lang="en-US" sz="1400" b="1" dirty="0" smtClean="0"/>
              <a:t> </a:t>
            </a:r>
          </a:p>
          <a:p>
            <a:pPr>
              <a:buNone/>
            </a:pPr>
            <a:r>
              <a:rPr lang="en-US" sz="1400" b="1" dirty="0" smtClean="0"/>
              <a:t>3. </a:t>
            </a:r>
            <a:r>
              <a:rPr lang="en-US" sz="1400" b="1" dirty="0" err="1" smtClean="0"/>
              <a:t>Ganga</a:t>
            </a:r>
            <a:r>
              <a:rPr lang="en-US" sz="1400" b="1" dirty="0" smtClean="0"/>
              <a:t> H, Noyes A, White C, </a:t>
            </a:r>
            <a:r>
              <a:rPr lang="en-US" sz="1400" b="1" dirty="0" err="1" smtClean="0"/>
              <a:t>Kluger</a:t>
            </a:r>
            <a:r>
              <a:rPr lang="en-US" sz="1400" b="1" dirty="0" smtClean="0"/>
              <a:t> J. Magnesium Adjunctive Therapy in </a:t>
            </a:r>
            <a:r>
              <a:rPr lang="en-US" sz="1400" b="1" dirty="0" err="1" smtClean="0"/>
              <a:t>Atrial</a:t>
            </a:r>
            <a:r>
              <a:rPr lang="en-US" sz="1400" b="1" dirty="0" smtClean="0"/>
              <a:t> Arrhythmias. Pacing and Clinical Electrophysiology. 2013;:n/a-n/a. </a:t>
            </a:r>
          </a:p>
          <a:p>
            <a:pPr>
              <a:buNone/>
            </a:pPr>
            <a:r>
              <a:rPr lang="en-US" sz="1400" b="1" dirty="0" smtClean="0"/>
              <a:t> </a:t>
            </a:r>
          </a:p>
          <a:p>
            <a:pPr>
              <a:buNone/>
            </a:pPr>
            <a:r>
              <a:rPr lang="en-US" sz="1400" b="1" dirty="0" smtClean="0"/>
              <a:t>4. </a:t>
            </a:r>
            <a:r>
              <a:rPr lang="en-US" sz="1400" b="1" dirty="0" err="1" smtClean="0"/>
              <a:t>Falco</a:t>
            </a:r>
            <a:r>
              <a:rPr lang="en-US" sz="1400" b="1" dirty="0" smtClean="0"/>
              <a:t> C, </a:t>
            </a:r>
            <a:r>
              <a:rPr lang="en-US" sz="1400" b="1" dirty="0" err="1" smtClean="0"/>
              <a:t>Grupi</a:t>
            </a:r>
            <a:r>
              <a:rPr lang="en-US" sz="1400" b="1" dirty="0" smtClean="0"/>
              <a:t> C, Sosa E, </a:t>
            </a:r>
            <a:r>
              <a:rPr lang="en-US" sz="1400" b="1" dirty="0" err="1" smtClean="0"/>
              <a:t>Scanavacca</a:t>
            </a:r>
            <a:r>
              <a:rPr lang="en-US" sz="1400" b="1" dirty="0" smtClean="0"/>
              <a:t> M, </a:t>
            </a:r>
            <a:r>
              <a:rPr lang="en-US" sz="1400" b="1" dirty="0" err="1" smtClean="0"/>
              <a:t>Hachul</a:t>
            </a:r>
            <a:r>
              <a:rPr lang="en-US" sz="1400" b="1" dirty="0" smtClean="0"/>
              <a:t> D, Lara S et al. </a:t>
            </a:r>
            <a:r>
              <a:rPr lang="en-US" sz="1400" b="1" dirty="0" err="1" smtClean="0"/>
              <a:t>Redução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densidade</a:t>
            </a:r>
            <a:r>
              <a:rPr lang="en-US" sz="1400" b="1" dirty="0" smtClean="0"/>
              <a:t> de </a:t>
            </a:r>
            <a:r>
              <a:rPr lang="en-US" sz="1400" b="1" dirty="0" err="1" smtClean="0"/>
              <a:t>extrassístoles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e</a:t>
            </a:r>
            <a:r>
              <a:rPr lang="en-US" sz="1400" b="1" dirty="0" smtClean="0"/>
              <a:t> dos </a:t>
            </a:r>
            <a:r>
              <a:rPr lang="en-US" sz="1400" b="1" dirty="0" err="1" smtClean="0"/>
              <a:t>sintomas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relacionados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após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administração</a:t>
            </a:r>
            <a:r>
              <a:rPr lang="en-US" sz="1400" b="1" dirty="0" smtClean="0"/>
              <a:t> de </a:t>
            </a:r>
            <a:r>
              <a:rPr lang="en-US" sz="1400" b="1" dirty="0" err="1" smtClean="0"/>
              <a:t>magnésio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por</a:t>
            </a:r>
            <a:r>
              <a:rPr lang="en-US" sz="1400" b="1" dirty="0" smtClean="0"/>
              <a:t> via oral. </a:t>
            </a:r>
            <a:r>
              <a:rPr lang="en-US" sz="1400" b="1" dirty="0" err="1" smtClean="0"/>
              <a:t>Arq</a:t>
            </a:r>
            <a:r>
              <a:rPr lang="en-US" sz="1400" b="1" dirty="0" smtClean="0"/>
              <a:t> Bras </a:t>
            </a:r>
            <a:r>
              <a:rPr lang="en-US" sz="1400" b="1" dirty="0" err="1" smtClean="0"/>
              <a:t>Cardiol</a:t>
            </a:r>
            <a:r>
              <a:rPr lang="en-US" sz="1400" b="1" dirty="0" smtClean="0"/>
              <a:t>. 2012;98(6):480-487. </a:t>
            </a:r>
          </a:p>
          <a:p>
            <a:pPr>
              <a:buNone/>
            </a:pPr>
            <a:r>
              <a:rPr lang="en-US" sz="1400" b="1" dirty="0" smtClean="0"/>
              <a:t> </a:t>
            </a:r>
          </a:p>
          <a:p>
            <a:pPr>
              <a:buNone/>
            </a:pPr>
            <a:r>
              <a:rPr lang="en-US" sz="1400" b="1" dirty="0" smtClean="0"/>
              <a:t>5. Houston M. The Role of Magnesium in Hypertension and Cardiovascular Disease. The Journal of Clinical Hypertension. 2011;13(11):843-847. </a:t>
            </a:r>
          </a:p>
          <a:p>
            <a:pPr>
              <a:buNone/>
            </a:pPr>
            <a:r>
              <a:rPr lang="en-US" sz="1400" b="1" dirty="0" smtClean="0"/>
              <a:t> </a:t>
            </a:r>
          </a:p>
          <a:p>
            <a:pPr>
              <a:buNone/>
            </a:pPr>
            <a:r>
              <a:rPr lang="en-US" sz="1400" b="1" dirty="0" smtClean="0"/>
              <a:t>6. Sultan A, Steven D, Rostock T, Hoffman B, </a:t>
            </a:r>
            <a:r>
              <a:rPr lang="en-US" sz="1400" b="1" dirty="0" err="1" smtClean="0"/>
              <a:t>Mullerleile</a:t>
            </a:r>
            <a:r>
              <a:rPr lang="en-US" sz="1400" b="1" dirty="0" smtClean="0"/>
              <a:t> K, </a:t>
            </a:r>
            <a:r>
              <a:rPr lang="en-US" sz="1400" b="1" dirty="0" err="1" smtClean="0"/>
              <a:t>Servatius</a:t>
            </a:r>
            <a:r>
              <a:rPr lang="en-US" sz="1400" b="1" dirty="0" smtClean="0"/>
              <a:t> H et al. Intravenous Administration of Magnesium and Potassium Solution Lowers Energy Levels and Increases Success Rates Electrically </a:t>
            </a:r>
            <a:r>
              <a:rPr lang="en-US" sz="1400" b="1" dirty="0" err="1" smtClean="0"/>
              <a:t>Cardioverting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Atrial</a:t>
            </a:r>
            <a:r>
              <a:rPr lang="en-US" sz="1400" b="1" dirty="0" smtClean="0"/>
              <a:t> Fibrillation. Journal of Cardiovascular Electrophysiology. 2011;23(1):54-59.</a:t>
            </a:r>
          </a:p>
          <a:p>
            <a:pPr>
              <a:buNone/>
            </a:pPr>
            <a:r>
              <a:rPr lang="en-US" sz="1400" b="1" dirty="0" smtClean="0"/>
              <a:t> </a:t>
            </a:r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876"/>
            <a:ext cx="8229600" cy="61436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400" b="1" dirty="0" smtClean="0"/>
              <a:t>7. El-</a:t>
            </a:r>
            <a:r>
              <a:rPr lang="en-US" sz="1400" b="1" dirty="0" err="1" smtClean="0"/>
              <a:t>Sherif</a:t>
            </a:r>
            <a:r>
              <a:rPr lang="en-US" sz="1400" b="1" dirty="0" smtClean="0"/>
              <a:t> N, </a:t>
            </a:r>
            <a:r>
              <a:rPr lang="en-US" sz="1400" b="1" dirty="0" err="1" smtClean="0"/>
              <a:t>Turritto</a:t>
            </a:r>
            <a:r>
              <a:rPr lang="en-US" sz="1400" b="1" dirty="0" smtClean="0"/>
              <a:t> G. Electrolyte disorders and </a:t>
            </a:r>
            <a:r>
              <a:rPr lang="en-US" sz="1400" b="1" dirty="0" err="1" smtClean="0"/>
              <a:t>arrhythmogenesis</a:t>
            </a:r>
            <a:r>
              <a:rPr lang="en-US" sz="1400" b="1" dirty="0" smtClean="0"/>
              <a:t>. Cardiology Journal. 2011;3(18):233-45. </a:t>
            </a:r>
          </a:p>
          <a:p>
            <a:pPr>
              <a:buNone/>
            </a:pPr>
            <a:r>
              <a:rPr lang="en-US" sz="1400" b="1" dirty="0" smtClean="0"/>
              <a:t> </a:t>
            </a:r>
          </a:p>
          <a:p>
            <a:pPr>
              <a:buNone/>
            </a:pPr>
            <a:r>
              <a:rPr lang="en-US" sz="1400" b="1" dirty="0" smtClean="0"/>
              <a:t>8. </a:t>
            </a:r>
            <a:r>
              <a:rPr lang="en-US" sz="1400" b="1" dirty="0" err="1" smtClean="0"/>
              <a:t>Patsilinakos</a:t>
            </a:r>
            <a:r>
              <a:rPr lang="en-US" sz="1400" b="1" dirty="0" smtClean="0"/>
              <a:t> S, </a:t>
            </a:r>
            <a:r>
              <a:rPr lang="en-US" sz="1400" b="1" dirty="0" err="1" smtClean="0"/>
              <a:t>Christou</a:t>
            </a:r>
            <a:r>
              <a:rPr lang="en-US" sz="1400" b="1" dirty="0" smtClean="0"/>
              <a:t> A, </a:t>
            </a:r>
            <a:r>
              <a:rPr lang="en-US" sz="1400" b="1" dirty="0" err="1" smtClean="0"/>
              <a:t>Kafkas</a:t>
            </a:r>
            <a:r>
              <a:rPr lang="en-US" sz="1400" b="1" dirty="0" smtClean="0"/>
              <a:t> N, Nikolaou N, </a:t>
            </a:r>
            <a:r>
              <a:rPr lang="en-US" sz="1400" b="1" dirty="0" err="1" smtClean="0"/>
              <a:t>Antonatos</a:t>
            </a:r>
            <a:r>
              <a:rPr lang="en-US" sz="1400" b="1" dirty="0" smtClean="0"/>
              <a:t> D, </a:t>
            </a:r>
            <a:r>
              <a:rPr lang="en-US" sz="1400" b="1" dirty="0" err="1" smtClean="0"/>
              <a:t>Katsanos</a:t>
            </a:r>
            <a:r>
              <a:rPr lang="en-US" sz="1400" b="1" dirty="0" smtClean="0"/>
              <a:t> S et al. Effect of High Doses of Magnesium on Converting </a:t>
            </a:r>
            <a:r>
              <a:rPr lang="en-US" sz="1400" b="1" dirty="0" err="1" smtClean="0"/>
              <a:t>Ibutilide</a:t>
            </a:r>
            <a:r>
              <a:rPr lang="en-US" sz="1400" b="1" dirty="0" smtClean="0"/>
              <a:t> to a Safe and More Effective Agent. The American Journal of Cardiology. 2010;106(5):673-676. </a:t>
            </a:r>
          </a:p>
          <a:p>
            <a:pPr>
              <a:buNone/>
            </a:pPr>
            <a:r>
              <a:rPr lang="en-US" sz="1400" b="1" dirty="0" smtClean="0"/>
              <a:t> </a:t>
            </a:r>
          </a:p>
          <a:p>
            <a:pPr>
              <a:buNone/>
            </a:pPr>
            <a:r>
              <a:rPr lang="en-US" sz="1400" b="1" dirty="0" smtClean="0"/>
              <a:t>9. Schechter M. Magnesium and cardiovascular system. Magnesium Research. 2010;2(23):60-72. </a:t>
            </a:r>
          </a:p>
          <a:p>
            <a:pPr>
              <a:buNone/>
            </a:pPr>
            <a:r>
              <a:rPr lang="en-US" sz="1400" b="1" dirty="0" smtClean="0"/>
              <a:t> </a:t>
            </a:r>
          </a:p>
          <a:p>
            <a:pPr>
              <a:buNone/>
            </a:pPr>
            <a:r>
              <a:rPr lang="en-US" sz="1400" b="1" dirty="0" smtClean="0"/>
              <a:t>10. </a:t>
            </a:r>
            <a:r>
              <a:rPr lang="en-US" sz="1400" b="1" dirty="0" err="1" smtClean="0"/>
              <a:t>Bakhsh</a:t>
            </a:r>
            <a:r>
              <a:rPr lang="en-US" sz="1400" b="1" dirty="0" smtClean="0"/>
              <a:t> M, </a:t>
            </a:r>
            <a:r>
              <a:rPr lang="en-US" sz="1400" b="1" dirty="0" err="1" smtClean="0"/>
              <a:t>Abbas</a:t>
            </a:r>
            <a:r>
              <a:rPr lang="en-US" sz="1400" b="1" dirty="0" smtClean="0"/>
              <a:t> S, </a:t>
            </a:r>
            <a:r>
              <a:rPr lang="en-US" sz="1400" b="1" dirty="0" err="1" smtClean="0"/>
              <a:t>Hussain</a:t>
            </a:r>
            <a:r>
              <a:rPr lang="en-US" sz="1400" b="1" dirty="0" smtClean="0"/>
              <a:t> R, Ali Khan S, </a:t>
            </a:r>
            <a:r>
              <a:rPr lang="en-US" sz="1400" b="1" dirty="0" err="1" smtClean="0"/>
              <a:t>Naqvi</a:t>
            </a:r>
            <a:r>
              <a:rPr lang="en-US" sz="1400" b="1" dirty="0" smtClean="0"/>
              <a:t> S. Role of magnesium in preventing post-operative </a:t>
            </a:r>
            <a:r>
              <a:rPr lang="en-US" sz="1400" b="1" dirty="0" err="1" smtClean="0"/>
              <a:t>atrial</a:t>
            </a:r>
            <a:r>
              <a:rPr lang="en-US" sz="1400" b="1" dirty="0" smtClean="0"/>
              <a:t> fibrillation after coronary artery bypass. Journal of </a:t>
            </a:r>
            <a:r>
              <a:rPr lang="en-US" sz="1400" b="1" dirty="0" err="1" smtClean="0"/>
              <a:t>Ayub</a:t>
            </a:r>
            <a:r>
              <a:rPr lang="en-US" sz="1400" b="1" dirty="0" smtClean="0"/>
              <a:t> Medical College, </a:t>
            </a:r>
            <a:r>
              <a:rPr lang="en-US" sz="1400" b="1" dirty="0" err="1" smtClean="0"/>
              <a:t>Abbottabad</a:t>
            </a:r>
            <a:r>
              <a:rPr lang="en-US" sz="1400" b="1" dirty="0" smtClean="0"/>
              <a:t>. 2009;2(21):27-9.</a:t>
            </a:r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11. Klinger R, Thunberg C, White W, </a:t>
            </a:r>
            <a:r>
              <a:rPr lang="en-US" sz="1400" b="1" dirty="0" err="1" smtClean="0"/>
              <a:t>Fontes</a:t>
            </a:r>
            <a:r>
              <a:rPr lang="en-US" sz="1400" b="1" dirty="0" smtClean="0"/>
              <a:t> M, Waldron N, </a:t>
            </a:r>
            <a:r>
              <a:rPr lang="en-US" sz="1400" b="1" dirty="0" err="1" smtClean="0"/>
              <a:t>Piccini</a:t>
            </a:r>
            <a:r>
              <a:rPr lang="en-US" sz="1400" b="1" dirty="0" smtClean="0"/>
              <a:t> J et al. </a:t>
            </a:r>
            <a:r>
              <a:rPr lang="en-US" sz="1400" b="1" dirty="0" err="1" smtClean="0"/>
              <a:t>Intraoperative</a:t>
            </a:r>
            <a:r>
              <a:rPr lang="en-US" sz="1400" b="1" dirty="0" smtClean="0"/>
              <a:t> Magnesium Administration Does Not Reduce Postoperative </a:t>
            </a:r>
            <a:r>
              <a:rPr lang="en-US" sz="1400" b="1" dirty="0" err="1" smtClean="0"/>
              <a:t>Atrial</a:t>
            </a:r>
            <a:r>
              <a:rPr lang="en-US" sz="1400" b="1" dirty="0" smtClean="0"/>
              <a:t> Fibrillation After Cardiac Surgery. Anesthesia &amp; Analgesia. 2015;121(4):861-867. </a:t>
            </a:r>
          </a:p>
          <a:p>
            <a:pPr>
              <a:buNone/>
            </a:pPr>
            <a:r>
              <a:rPr lang="en-US" sz="1400" b="1" dirty="0" smtClean="0"/>
              <a:t> </a:t>
            </a:r>
          </a:p>
          <a:p>
            <a:pPr>
              <a:buNone/>
            </a:pPr>
            <a:r>
              <a:rPr lang="en-US" sz="1400" b="1" dirty="0" smtClean="0"/>
              <a:t>12. Saran T, Perkins G, </a:t>
            </a:r>
            <a:r>
              <a:rPr lang="en-US" sz="1400" b="1" dirty="0" err="1" smtClean="0"/>
              <a:t>Javed</a:t>
            </a:r>
            <a:r>
              <a:rPr lang="en-US" sz="1400" b="1" dirty="0" smtClean="0"/>
              <a:t> M, Annam V, Leong L, </a:t>
            </a:r>
            <a:r>
              <a:rPr lang="en-US" sz="1400" b="1" dirty="0" err="1" smtClean="0"/>
              <a:t>Gao</a:t>
            </a:r>
            <a:r>
              <a:rPr lang="en-US" sz="1400" b="1" dirty="0" smtClean="0"/>
              <a:t> F et al. Does the prophylactic administration of magnesium </a:t>
            </a:r>
            <a:r>
              <a:rPr lang="en-US" sz="1400" b="1" dirty="0" err="1" smtClean="0"/>
              <a:t>sulphate</a:t>
            </a:r>
            <a:r>
              <a:rPr lang="en-US" sz="1400" b="1" dirty="0" smtClean="0"/>
              <a:t> to patients undergoing </a:t>
            </a:r>
            <a:r>
              <a:rPr lang="en-US" sz="1400" b="1" dirty="0" err="1" smtClean="0"/>
              <a:t>thoracotomy</a:t>
            </a:r>
            <a:r>
              <a:rPr lang="en-US" sz="1400" b="1" dirty="0" smtClean="0"/>
              <a:t> prevent postoperative </a:t>
            </a:r>
            <a:r>
              <a:rPr lang="en-US" sz="1400" b="1" dirty="0" err="1" smtClean="0"/>
              <a:t>supraventricular</a:t>
            </a:r>
            <a:r>
              <a:rPr lang="en-US" sz="1400" b="1" dirty="0" smtClean="0"/>
              <a:t> arrhythmias? A randomized controlled trial. British Journal of </a:t>
            </a:r>
            <a:r>
              <a:rPr lang="en-US" sz="1400" b="1" dirty="0" err="1" smtClean="0"/>
              <a:t>Anaesthesia</a:t>
            </a:r>
            <a:r>
              <a:rPr lang="en-US" sz="1400" b="1" dirty="0" smtClean="0"/>
              <a:t>. 2011;106(6):785-791. </a:t>
            </a:r>
          </a:p>
          <a:p>
            <a:pPr>
              <a:buNone/>
            </a:pPr>
            <a:r>
              <a:rPr lang="en-US" sz="1400" b="1" dirty="0" smtClean="0"/>
              <a:t> </a:t>
            </a:r>
          </a:p>
          <a:p>
            <a:pPr>
              <a:buNone/>
            </a:pPr>
            <a:r>
              <a:rPr lang="en-US" sz="1400" b="1" dirty="0" smtClean="0"/>
              <a:t>13. Jain A, </a:t>
            </a:r>
            <a:r>
              <a:rPr lang="en-US" sz="1400" b="1" dirty="0" err="1" smtClean="0"/>
              <a:t>Aggarwal</a:t>
            </a:r>
            <a:r>
              <a:rPr lang="en-US" sz="1400" b="1" dirty="0" smtClean="0"/>
              <a:t> K, Zhang P. Omega-3 fatty acids and cardiovascular disease. European review for medical and pharmacological sciences. 2015;3(19):441-5. </a:t>
            </a:r>
          </a:p>
          <a:p>
            <a:pPr>
              <a:buNone/>
            </a:pPr>
            <a:r>
              <a:rPr lang="en-US" sz="1400" b="1" dirty="0" smtClean="0"/>
              <a:t> </a:t>
            </a:r>
          </a:p>
          <a:p>
            <a:pPr>
              <a:buNone/>
            </a:pPr>
            <a:r>
              <a:rPr lang="en-US" sz="1400" b="1" dirty="0" smtClean="0"/>
              <a:t>14. </a:t>
            </a:r>
            <a:r>
              <a:rPr lang="en-US" sz="1400" b="1" dirty="0" err="1" smtClean="0"/>
              <a:t>Ploetze</a:t>
            </a:r>
            <a:r>
              <a:rPr lang="en-US" sz="1400" b="1" dirty="0" smtClean="0"/>
              <a:t> K, Bormann S, </a:t>
            </a:r>
            <a:r>
              <a:rPr lang="en-US" sz="1400" b="1" dirty="0" err="1" smtClean="0"/>
              <a:t>Waldow</a:t>
            </a:r>
            <a:r>
              <a:rPr lang="en-US" sz="1400" b="1" dirty="0" smtClean="0"/>
              <a:t> T, </a:t>
            </a:r>
            <a:r>
              <a:rPr lang="en-US" sz="1400" b="1" dirty="0" err="1" smtClean="0"/>
              <a:t>Matschke</a:t>
            </a:r>
            <a:r>
              <a:rPr lang="en-US" sz="1400" b="1" dirty="0" smtClean="0"/>
              <a:t> K, </a:t>
            </a:r>
            <a:r>
              <a:rPr lang="en-US" sz="1400" b="1" dirty="0" err="1" smtClean="0"/>
              <a:t>Wilbring</a:t>
            </a:r>
            <a:r>
              <a:rPr lang="en-US" sz="1400" b="1" dirty="0" smtClean="0"/>
              <a:t> M. Omega-3 Polyunsaturated Fatty Acids Reduce the Incidence of Postoperative </a:t>
            </a:r>
            <a:r>
              <a:rPr lang="en-US" sz="1400" b="1" dirty="0" err="1" smtClean="0"/>
              <a:t>Atrial</a:t>
            </a:r>
            <a:r>
              <a:rPr lang="en-US" sz="1400" b="1" dirty="0" smtClean="0"/>
              <a:t> Fibrillation in Patients with History of Prior Myocardial Infarction Undergoing Isolated Coronary Artery Bypass Grafting. The Thoracic and Cardiovascular Surgeon. 2014;62(07):569-574.  </a:t>
            </a:r>
          </a:p>
          <a:p>
            <a:pPr>
              <a:buNone/>
            </a:pPr>
            <a:r>
              <a:rPr lang="en-US" sz="1400" b="1" dirty="0" smtClean="0"/>
              <a:t> </a:t>
            </a:r>
            <a:endParaRPr lang="en-US" sz="1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61595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dirty="0" smtClean="0"/>
              <a:t>15. </a:t>
            </a:r>
            <a:r>
              <a:rPr lang="en-US" sz="1400" b="1" dirty="0" err="1" smtClean="0"/>
              <a:t>Guo</a:t>
            </a:r>
            <a:r>
              <a:rPr lang="en-US" sz="1400" b="1" dirty="0" smtClean="0"/>
              <a:t> X, Yan X, Chen Y, Tang R, Du X, Dong J et al. Omega-3 Fatty Acids for Postoperative </a:t>
            </a:r>
            <a:r>
              <a:rPr lang="en-US" sz="1400" b="1" dirty="0" err="1" smtClean="0"/>
              <a:t>Atrial</a:t>
            </a:r>
            <a:r>
              <a:rPr lang="en-US" sz="1400" b="1" dirty="0" smtClean="0"/>
              <a:t> Fibrillation: Alone or in Combination with Antioxidant Vitamins?. Heart, Lung and Circulation. 2014;23(8):743-750. </a:t>
            </a:r>
          </a:p>
          <a:p>
            <a:pPr>
              <a:buNone/>
            </a:pPr>
            <a:r>
              <a:rPr lang="en-US" sz="1400" b="1" dirty="0" smtClean="0"/>
              <a:t> </a:t>
            </a:r>
          </a:p>
          <a:p>
            <a:pPr>
              <a:buNone/>
            </a:pPr>
            <a:r>
              <a:rPr lang="en-US" sz="1400" b="1" dirty="0" smtClean="0"/>
              <a:t>16. </a:t>
            </a:r>
            <a:r>
              <a:rPr lang="en-US" sz="1400" b="1" dirty="0" err="1" smtClean="0"/>
              <a:t>Kromhout</a:t>
            </a:r>
            <a:r>
              <a:rPr lang="en-US" sz="1400" b="1" dirty="0" smtClean="0"/>
              <a:t> D, de </a:t>
            </a:r>
            <a:r>
              <a:rPr lang="en-US" sz="1400" b="1" dirty="0" err="1" smtClean="0"/>
              <a:t>Goede</a:t>
            </a:r>
            <a:r>
              <a:rPr lang="en-US" sz="1400" b="1" dirty="0" smtClean="0"/>
              <a:t> J. Update on </a:t>
            </a:r>
            <a:r>
              <a:rPr lang="en-US" sz="1400" b="1" dirty="0" err="1" smtClean="0"/>
              <a:t>cardiometabolic</a:t>
            </a:r>
            <a:r>
              <a:rPr lang="en-US" sz="1400" b="1" dirty="0" smtClean="0"/>
              <a:t> health effects of ω-3 fatty acids. Current Opinion in </a:t>
            </a:r>
            <a:r>
              <a:rPr lang="en-US" sz="1400" b="1" dirty="0" err="1" smtClean="0"/>
              <a:t>Lipidology</a:t>
            </a:r>
            <a:r>
              <a:rPr lang="en-US" sz="1400" b="1" dirty="0" smtClean="0"/>
              <a:t>. 2014;25(1):85-90. </a:t>
            </a:r>
          </a:p>
          <a:p>
            <a:pPr>
              <a:buNone/>
            </a:pPr>
            <a:r>
              <a:rPr lang="en-US" sz="1400" b="1" dirty="0" smtClean="0"/>
              <a:t> </a:t>
            </a:r>
          </a:p>
          <a:p>
            <a:pPr>
              <a:buNone/>
            </a:pPr>
            <a:r>
              <a:rPr lang="en-US" sz="1400" b="1" dirty="0" smtClean="0"/>
              <a:t>17. He Z, Yang L, </a:t>
            </a:r>
            <a:r>
              <a:rPr lang="en-US" sz="1400" b="1" dirty="0" err="1" smtClean="0"/>
              <a:t>Tian</a:t>
            </a:r>
            <a:r>
              <a:rPr lang="en-US" sz="1400" b="1" dirty="0" smtClean="0"/>
              <a:t> J, Yang K, Wu J, Yao Y. Efficacy and Safety of Omega-3 Fatty Acids for the Prevention of </a:t>
            </a:r>
            <a:r>
              <a:rPr lang="en-US" sz="1400" b="1" dirty="0" err="1" smtClean="0"/>
              <a:t>Atrial</a:t>
            </a:r>
            <a:r>
              <a:rPr lang="en-US" sz="1400" b="1" dirty="0" smtClean="0"/>
              <a:t> Fibrillation: A Meta-analysis. Canadian Journal of Cardiology. 2013;29(2):196-203. </a:t>
            </a:r>
          </a:p>
          <a:p>
            <a:pPr>
              <a:buNone/>
            </a:pPr>
            <a:r>
              <a:rPr lang="en-US" sz="1400" b="1" dirty="0" smtClean="0"/>
              <a:t> </a:t>
            </a:r>
          </a:p>
          <a:p>
            <a:pPr>
              <a:buNone/>
            </a:pPr>
            <a:r>
              <a:rPr lang="en-US" sz="1400" b="1" dirty="0" smtClean="0"/>
              <a:t>18. </a:t>
            </a:r>
            <a:r>
              <a:rPr lang="en-US" sz="1400" b="1" dirty="0" err="1" smtClean="0"/>
              <a:t>Nodari</a:t>
            </a:r>
            <a:r>
              <a:rPr lang="en-US" sz="1400" b="1" dirty="0" smtClean="0"/>
              <a:t> S, </a:t>
            </a:r>
            <a:r>
              <a:rPr lang="en-US" sz="1400" b="1" dirty="0" err="1" smtClean="0"/>
              <a:t>Triggiani</a:t>
            </a:r>
            <a:r>
              <a:rPr lang="en-US" sz="1400" b="1" dirty="0" smtClean="0"/>
              <a:t> M, </a:t>
            </a:r>
            <a:r>
              <a:rPr lang="en-US" sz="1400" b="1" dirty="0" err="1" smtClean="0"/>
              <a:t>Campia</a:t>
            </a:r>
            <a:r>
              <a:rPr lang="en-US" sz="1400" b="1" dirty="0" smtClean="0"/>
              <a:t> U, </a:t>
            </a:r>
            <a:r>
              <a:rPr lang="en-US" sz="1400" b="1" dirty="0" err="1" smtClean="0"/>
              <a:t>Manerba</a:t>
            </a:r>
            <a:r>
              <a:rPr lang="en-US" sz="1400" b="1" dirty="0" smtClean="0"/>
              <a:t> A, </a:t>
            </a:r>
            <a:r>
              <a:rPr lang="en-US" sz="1400" b="1" dirty="0" err="1" smtClean="0"/>
              <a:t>Milesi</a:t>
            </a:r>
            <a:r>
              <a:rPr lang="en-US" sz="1400" b="1" dirty="0" smtClean="0"/>
              <a:t> G, </a:t>
            </a:r>
            <a:r>
              <a:rPr lang="en-US" sz="1400" b="1" dirty="0" err="1" smtClean="0"/>
              <a:t>Cesana</a:t>
            </a:r>
            <a:r>
              <a:rPr lang="en-US" sz="1400" b="1" dirty="0" smtClean="0"/>
              <a:t> B et al. n-3 Polyunsaturated Fatty Acids in the Prevention of </a:t>
            </a:r>
            <a:r>
              <a:rPr lang="en-US" sz="1400" b="1" dirty="0" err="1" smtClean="0"/>
              <a:t>Atrial</a:t>
            </a:r>
            <a:r>
              <a:rPr lang="en-US" sz="1400" b="1" dirty="0" smtClean="0"/>
              <a:t> Fibrillation Recurrences After Electrical </a:t>
            </a:r>
            <a:r>
              <a:rPr lang="en-US" sz="1400" b="1" dirty="0" err="1" smtClean="0"/>
              <a:t>Cardioversion</a:t>
            </a:r>
            <a:r>
              <a:rPr lang="en-US" sz="1400" b="1" dirty="0" smtClean="0"/>
              <a:t>: A Prospective, Randomized Study. Circulation. 2011;124(10):1100-1106. </a:t>
            </a:r>
          </a:p>
          <a:p>
            <a:pPr>
              <a:buNone/>
            </a:pPr>
            <a:r>
              <a:rPr lang="en-US" sz="1400" b="1" dirty="0" smtClean="0"/>
              <a:t> </a:t>
            </a:r>
          </a:p>
          <a:p>
            <a:pPr>
              <a:buNone/>
            </a:pPr>
            <a:r>
              <a:rPr lang="en-US" sz="1400" b="1" dirty="0" smtClean="0"/>
              <a:t>19. Kumar S, Sutherland F, Morton J, Lee G, Morgan J, Wong J et al. Long-term omega-3 polyunsaturated fatty acid supplementation reduces the recurrence of persistent </a:t>
            </a:r>
            <a:r>
              <a:rPr lang="en-US" sz="1400" b="1" dirty="0" err="1" smtClean="0"/>
              <a:t>atrial</a:t>
            </a:r>
            <a:r>
              <a:rPr lang="en-US" sz="1400" b="1" dirty="0" smtClean="0"/>
              <a:t> fibrillation after electrical </a:t>
            </a:r>
            <a:r>
              <a:rPr lang="en-US" sz="1400" b="1" dirty="0" err="1" smtClean="0"/>
              <a:t>cardioversion</a:t>
            </a:r>
            <a:r>
              <a:rPr lang="en-US" sz="1400" b="1" dirty="0" smtClean="0"/>
              <a:t>. Heart Rhythm. 2012;9(4):483-491. </a:t>
            </a:r>
          </a:p>
          <a:p>
            <a:pPr>
              <a:buNone/>
            </a:pPr>
            <a:r>
              <a:rPr lang="en-US" sz="1400" b="1" dirty="0" smtClean="0"/>
              <a:t> </a:t>
            </a:r>
          </a:p>
          <a:p>
            <a:pPr>
              <a:buNone/>
            </a:pPr>
            <a:r>
              <a:rPr lang="en-US" sz="1400" b="1" dirty="0" smtClean="0"/>
              <a:t>20. Cao H, Wang X, Huang H, Ying S, </a:t>
            </a:r>
            <a:r>
              <a:rPr lang="en-US" sz="1400" b="1" dirty="0" err="1" smtClean="0"/>
              <a:t>Gu</a:t>
            </a:r>
            <a:r>
              <a:rPr lang="en-US" sz="1400" b="1" dirty="0" smtClean="0"/>
              <a:t> Y, Wang T et al. Omega-3 Fatty Acids in the Prevention of </a:t>
            </a:r>
            <a:r>
              <a:rPr lang="en-US" sz="1400" b="1" dirty="0" err="1" smtClean="0"/>
              <a:t>Atrial</a:t>
            </a:r>
            <a:r>
              <a:rPr lang="en-US" sz="1400" b="1" dirty="0" smtClean="0"/>
              <a:t> Fibrillation Recurrences after </a:t>
            </a:r>
            <a:r>
              <a:rPr lang="en-US" sz="1400" b="1" dirty="0" err="1" smtClean="0"/>
              <a:t>Cardioversion</a:t>
            </a:r>
            <a:r>
              <a:rPr lang="en-US" sz="1400" b="1" dirty="0" smtClean="0"/>
              <a:t>: A Meta-analysis of Randomized Controlled Trials. Intern Med. 2012;51(18):2503-2508. </a:t>
            </a:r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21. </a:t>
            </a:r>
            <a:r>
              <a:rPr lang="en-US" sz="1400" b="1" dirty="0" err="1" smtClean="0"/>
              <a:t>Bjorgvinsdottir</a:t>
            </a:r>
            <a:r>
              <a:rPr lang="en-US" sz="1400" b="1" dirty="0" smtClean="0"/>
              <a:t> L, </a:t>
            </a:r>
            <a:r>
              <a:rPr lang="en-US" sz="1400" b="1" dirty="0" err="1" smtClean="0"/>
              <a:t>Arnar</a:t>
            </a:r>
            <a:r>
              <a:rPr lang="en-US" sz="1400" b="1" dirty="0" smtClean="0"/>
              <a:t> D, </a:t>
            </a:r>
            <a:r>
              <a:rPr lang="en-US" sz="1400" b="1" dirty="0" err="1" smtClean="0"/>
              <a:t>Indridason</a:t>
            </a:r>
            <a:r>
              <a:rPr lang="en-US" sz="1400" b="1" dirty="0" smtClean="0"/>
              <a:t> O, </a:t>
            </a:r>
            <a:r>
              <a:rPr lang="en-US" sz="1400" b="1" dirty="0" err="1" smtClean="0"/>
              <a:t>Heidarsdottir</a:t>
            </a:r>
            <a:r>
              <a:rPr lang="en-US" sz="1400" b="1" dirty="0" smtClean="0"/>
              <a:t> R, </a:t>
            </a:r>
            <a:r>
              <a:rPr lang="en-US" sz="1400" b="1" dirty="0" err="1" smtClean="0"/>
              <a:t>Skogstrand</a:t>
            </a:r>
            <a:r>
              <a:rPr lang="en-US" sz="1400" b="1" dirty="0" smtClean="0"/>
              <a:t> K, </a:t>
            </a:r>
            <a:r>
              <a:rPr lang="en-US" sz="1400" b="1" dirty="0" err="1" smtClean="0"/>
              <a:t>Torfason</a:t>
            </a:r>
            <a:r>
              <a:rPr lang="en-US" sz="1400" b="1" dirty="0" smtClean="0"/>
              <a:t> B et al. Do High Levels of n-3 Polyunsaturated Fatty Acids in Cell Membranes Increase the Risk of Postoperative </a:t>
            </a:r>
            <a:r>
              <a:rPr lang="en-US" sz="1400" b="1" dirty="0" err="1" smtClean="0"/>
              <a:t>Atrial</a:t>
            </a:r>
            <a:r>
              <a:rPr lang="en-US" sz="1400" b="1" dirty="0" smtClean="0"/>
              <a:t> Fibrillation?. Cardiology. 2013;126(2):107-114. </a:t>
            </a:r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endParaRPr lang="en-US" sz="1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9750"/>
            <a:ext cx="8229600" cy="59054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dirty="0" smtClean="0"/>
              <a:t> 22. </a:t>
            </a:r>
            <a:r>
              <a:rPr lang="en-US" sz="1400" b="1" dirty="0" err="1" smtClean="0"/>
              <a:t>Mariani</a:t>
            </a:r>
            <a:r>
              <a:rPr lang="en-US" sz="1400" b="1" dirty="0" smtClean="0"/>
              <a:t> J, </a:t>
            </a:r>
            <a:r>
              <a:rPr lang="en-US" sz="1400" b="1" dirty="0" err="1" smtClean="0"/>
              <a:t>Doval</a:t>
            </a:r>
            <a:r>
              <a:rPr lang="en-US" sz="1400" b="1" dirty="0" smtClean="0"/>
              <a:t> H, </a:t>
            </a:r>
            <a:r>
              <a:rPr lang="en-US" sz="1400" b="1" dirty="0" err="1" smtClean="0"/>
              <a:t>Nul</a:t>
            </a:r>
            <a:r>
              <a:rPr lang="en-US" sz="1400" b="1" dirty="0" smtClean="0"/>
              <a:t> D, </a:t>
            </a:r>
            <a:r>
              <a:rPr lang="en-US" sz="1400" b="1" dirty="0" err="1" smtClean="0"/>
              <a:t>Varini</a:t>
            </a:r>
            <a:r>
              <a:rPr lang="en-US" sz="1400" b="1" dirty="0" smtClean="0"/>
              <a:t> S, </a:t>
            </a:r>
            <a:r>
              <a:rPr lang="en-US" sz="1400" b="1" dirty="0" err="1" smtClean="0"/>
              <a:t>Grancelli</a:t>
            </a:r>
            <a:r>
              <a:rPr lang="en-US" sz="1400" b="1" dirty="0" smtClean="0"/>
              <a:t> H, </a:t>
            </a:r>
            <a:r>
              <a:rPr lang="en-US" sz="1400" b="1" dirty="0" err="1" smtClean="0"/>
              <a:t>Ferrante</a:t>
            </a:r>
            <a:r>
              <a:rPr lang="en-US" sz="1400" b="1" dirty="0" smtClean="0"/>
              <a:t> D et al. N-3 Polyunsaturated Fatty Acids to Prevent </a:t>
            </a:r>
            <a:r>
              <a:rPr lang="en-US" sz="1400" b="1" dirty="0" err="1" smtClean="0"/>
              <a:t>Atrial</a:t>
            </a:r>
            <a:r>
              <a:rPr lang="en-US" sz="1400" b="1" dirty="0" smtClean="0"/>
              <a:t> Fibrillation: Updated Systematic Review and Meta-Analysis of Randomized Controlled Trials. Journal of the American Heart Association. 2013;2(1):e005033-e005033. </a:t>
            </a:r>
          </a:p>
          <a:p>
            <a:pPr>
              <a:buNone/>
            </a:pPr>
            <a:r>
              <a:rPr lang="en-US" sz="1400" b="1" dirty="0" smtClean="0"/>
              <a:t> </a:t>
            </a:r>
          </a:p>
          <a:p>
            <a:pPr>
              <a:buNone/>
            </a:pPr>
            <a:r>
              <a:rPr lang="en-US" sz="1400" b="1" dirty="0" smtClean="0"/>
              <a:t>23. </a:t>
            </a:r>
            <a:r>
              <a:rPr lang="en-US" sz="1400" b="1" dirty="0" err="1" smtClean="0"/>
              <a:t>Macchia</a:t>
            </a:r>
            <a:r>
              <a:rPr lang="en-US" sz="1400" b="1" dirty="0" smtClean="0"/>
              <a:t> A, </a:t>
            </a:r>
            <a:r>
              <a:rPr lang="en-US" sz="1400" b="1" dirty="0" err="1" smtClean="0"/>
              <a:t>Grancelli</a:t>
            </a:r>
            <a:r>
              <a:rPr lang="en-US" sz="1400" b="1" dirty="0" smtClean="0"/>
              <a:t> H, </a:t>
            </a:r>
            <a:r>
              <a:rPr lang="en-US" sz="1400" b="1" dirty="0" err="1" smtClean="0"/>
              <a:t>Varini</a:t>
            </a:r>
            <a:r>
              <a:rPr lang="en-US" sz="1400" b="1" dirty="0" smtClean="0"/>
              <a:t> S, </a:t>
            </a:r>
            <a:r>
              <a:rPr lang="en-US" sz="1400" b="1" dirty="0" err="1" smtClean="0"/>
              <a:t>Nul</a:t>
            </a:r>
            <a:r>
              <a:rPr lang="en-US" sz="1400" b="1" dirty="0" smtClean="0"/>
              <a:t> D, </a:t>
            </a:r>
            <a:r>
              <a:rPr lang="en-US" sz="1400" b="1" dirty="0" err="1" smtClean="0"/>
              <a:t>Laffaye</a:t>
            </a:r>
            <a:r>
              <a:rPr lang="en-US" sz="1400" b="1" dirty="0" smtClean="0"/>
              <a:t> N, </a:t>
            </a:r>
            <a:r>
              <a:rPr lang="en-US" sz="1400" b="1" dirty="0" err="1" smtClean="0"/>
              <a:t>Mariani</a:t>
            </a:r>
            <a:r>
              <a:rPr lang="en-US" sz="1400" b="1" dirty="0" smtClean="0"/>
              <a:t> J et al. Omega-3 Fatty Acids for the Prevention of Recurrent Symptomatic </a:t>
            </a:r>
            <a:r>
              <a:rPr lang="en-US" sz="1400" b="1" dirty="0" err="1" smtClean="0"/>
              <a:t>Atrial</a:t>
            </a:r>
            <a:r>
              <a:rPr lang="en-US" sz="1400" b="1" dirty="0" smtClean="0"/>
              <a:t> Fibrillation. Journal of the American College of Cardiology. 2013;61(4):463-468. </a:t>
            </a:r>
          </a:p>
          <a:p>
            <a:pPr>
              <a:buNone/>
            </a:pPr>
            <a:r>
              <a:rPr lang="en-US" sz="1400" b="1" dirty="0" smtClean="0"/>
              <a:t> </a:t>
            </a:r>
          </a:p>
          <a:p>
            <a:pPr>
              <a:buNone/>
            </a:pPr>
            <a:r>
              <a:rPr lang="en-US" sz="1400" b="1" dirty="0" smtClean="0"/>
              <a:t>24. </a:t>
            </a:r>
            <a:r>
              <a:rPr lang="en-US" sz="1400" b="1" dirty="0" err="1" smtClean="0"/>
              <a:t>Kotwal</a:t>
            </a:r>
            <a:r>
              <a:rPr lang="en-US" sz="1400" b="1" dirty="0" smtClean="0"/>
              <a:t> S, Jun M, Sullivan D, </a:t>
            </a:r>
            <a:r>
              <a:rPr lang="en-US" sz="1400" b="1" dirty="0" err="1" smtClean="0"/>
              <a:t>Perkovic</a:t>
            </a:r>
            <a:r>
              <a:rPr lang="en-US" sz="1400" b="1" dirty="0" smtClean="0"/>
              <a:t> V, Neal B. Omega 3 Fatty Acids and Cardiovascular Outcomes: Systematic Review and Meta-Analysis. Circulation: Cardiovascular Quality and Outcomes. 2012;5(6):808-818. </a:t>
            </a:r>
          </a:p>
          <a:p>
            <a:pPr>
              <a:buNone/>
            </a:pPr>
            <a:r>
              <a:rPr lang="en-US" sz="1400" b="1" dirty="0" smtClean="0"/>
              <a:t> </a:t>
            </a:r>
          </a:p>
          <a:p>
            <a:pPr>
              <a:buNone/>
            </a:pPr>
            <a:r>
              <a:rPr lang="en-US" sz="1400" b="1" dirty="0" smtClean="0"/>
              <a:t>25. </a:t>
            </a:r>
            <a:r>
              <a:rPr lang="en-US" sz="1400" b="1" dirty="0" err="1" smtClean="0"/>
              <a:t>Darghosian</a:t>
            </a:r>
            <a:r>
              <a:rPr lang="en-US" sz="1400" b="1" dirty="0" smtClean="0"/>
              <a:t> L, Free M, Li J, </a:t>
            </a:r>
            <a:r>
              <a:rPr lang="en-US" sz="1400" b="1" dirty="0" err="1" smtClean="0"/>
              <a:t>Gebretsadik</a:t>
            </a:r>
            <a:r>
              <a:rPr lang="en-US" sz="1400" b="1" dirty="0" smtClean="0"/>
              <a:t> T, </a:t>
            </a:r>
            <a:r>
              <a:rPr lang="en-US" sz="1400" b="1" dirty="0" err="1" smtClean="0"/>
              <a:t>Bian</a:t>
            </a:r>
            <a:r>
              <a:rPr lang="en-US" sz="1400" b="1" dirty="0" smtClean="0"/>
              <a:t> A, </a:t>
            </a:r>
            <a:r>
              <a:rPr lang="en-US" sz="1400" b="1" dirty="0" err="1" smtClean="0"/>
              <a:t>Shintani</a:t>
            </a:r>
            <a:r>
              <a:rPr lang="en-US" sz="1400" b="1" dirty="0" smtClean="0"/>
              <a:t> A et al. Effect of Omega-Three Polyunsaturated Fatty Acids on Inflammation, Oxidative Stress, and Recurrence of </a:t>
            </a:r>
            <a:r>
              <a:rPr lang="en-US" sz="1400" b="1" dirty="0" err="1" smtClean="0"/>
              <a:t>Atrial</a:t>
            </a:r>
            <a:r>
              <a:rPr lang="en-US" sz="1400" b="1" dirty="0" smtClean="0"/>
              <a:t> Fibrillation. The American Journal of Cardiology. 2015;115(2):196-201. </a:t>
            </a:r>
          </a:p>
          <a:p>
            <a:pPr>
              <a:buNone/>
            </a:pPr>
            <a:r>
              <a:rPr lang="en-US" sz="1400" b="1" dirty="0" smtClean="0"/>
              <a:t> </a:t>
            </a:r>
          </a:p>
          <a:p>
            <a:pPr>
              <a:buNone/>
            </a:pPr>
            <a:r>
              <a:rPr lang="en-US" sz="1400" b="1" dirty="0" smtClean="0"/>
              <a:t>26. Rodrigo R, </a:t>
            </a:r>
            <a:r>
              <a:rPr lang="en-US" sz="1400" b="1" dirty="0" err="1" smtClean="0"/>
              <a:t>Korantzopoulos</a:t>
            </a:r>
            <a:r>
              <a:rPr lang="en-US" sz="1400" b="1" dirty="0" smtClean="0"/>
              <a:t> P, </a:t>
            </a:r>
            <a:r>
              <a:rPr lang="en-US" sz="1400" b="1" dirty="0" err="1" smtClean="0"/>
              <a:t>Cereceda</a:t>
            </a:r>
            <a:r>
              <a:rPr lang="en-US" sz="1400" b="1" dirty="0" smtClean="0"/>
              <a:t> M, </a:t>
            </a:r>
            <a:r>
              <a:rPr lang="en-US" sz="1400" b="1" dirty="0" err="1" smtClean="0"/>
              <a:t>Asenjo</a:t>
            </a:r>
            <a:r>
              <a:rPr lang="en-US" sz="1400" b="1" dirty="0" smtClean="0"/>
              <a:t> R, </a:t>
            </a:r>
            <a:r>
              <a:rPr lang="en-US" sz="1400" b="1" dirty="0" err="1" smtClean="0"/>
              <a:t>Zamorano</a:t>
            </a:r>
            <a:r>
              <a:rPr lang="en-US" sz="1400" b="1" dirty="0" smtClean="0"/>
              <a:t> J, </a:t>
            </a:r>
            <a:r>
              <a:rPr lang="en-US" sz="1400" b="1" dirty="0" err="1" smtClean="0"/>
              <a:t>Villalabeitia</a:t>
            </a:r>
            <a:r>
              <a:rPr lang="en-US" sz="1400" b="1" dirty="0" smtClean="0"/>
              <a:t> E et al. A Randomized Controlled Trial to Prevent Post-Operative </a:t>
            </a:r>
            <a:r>
              <a:rPr lang="en-US" sz="1400" b="1" dirty="0" err="1" smtClean="0"/>
              <a:t>Atrial</a:t>
            </a:r>
            <a:r>
              <a:rPr lang="en-US" sz="1400" b="1" dirty="0" smtClean="0"/>
              <a:t> Fibrillation by Antioxidant Reinforcement. Journal of the American College of Cardiology. 2013;62(16):1457-1465. </a:t>
            </a:r>
          </a:p>
          <a:p>
            <a:pPr>
              <a:buNone/>
            </a:pPr>
            <a:r>
              <a:rPr lang="en-US" sz="1400" b="1" dirty="0" smtClean="0"/>
              <a:t> </a:t>
            </a:r>
          </a:p>
          <a:p>
            <a:pPr>
              <a:buNone/>
            </a:pPr>
            <a:r>
              <a:rPr lang="en-US" sz="1400" b="1" dirty="0" smtClean="0"/>
              <a:t>27. </a:t>
            </a:r>
            <a:r>
              <a:rPr lang="en-US" sz="1400" b="1" dirty="0" err="1" smtClean="0"/>
              <a:t>Violi</a:t>
            </a:r>
            <a:r>
              <a:rPr lang="en-US" sz="1400" b="1" dirty="0" smtClean="0"/>
              <a:t> F, </a:t>
            </a:r>
            <a:r>
              <a:rPr lang="en-US" sz="1400" b="1" dirty="0" err="1" smtClean="0"/>
              <a:t>Pastori</a:t>
            </a:r>
            <a:r>
              <a:rPr lang="en-US" sz="1400" b="1" dirty="0" smtClean="0"/>
              <a:t> D, </a:t>
            </a:r>
            <a:r>
              <a:rPr lang="en-US" sz="1400" b="1" dirty="0" err="1" smtClean="0"/>
              <a:t>Pignatelli</a:t>
            </a:r>
            <a:r>
              <a:rPr lang="en-US" sz="1400" b="1" dirty="0" smtClean="0"/>
              <a:t> P, </a:t>
            </a:r>
            <a:r>
              <a:rPr lang="en-US" sz="1400" b="1" dirty="0" err="1" smtClean="0"/>
              <a:t>Loffredo</a:t>
            </a:r>
            <a:r>
              <a:rPr lang="en-US" sz="1400" b="1" dirty="0" smtClean="0"/>
              <a:t> L. Antioxidants for prevention of </a:t>
            </a:r>
            <a:r>
              <a:rPr lang="en-US" sz="1400" b="1" dirty="0" err="1" smtClean="0"/>
              <a:t>atrial</a:t>
            </a:r>
            <a:r>
              <a:rPr lang="en-US" sz="1400" b="1" dirty="0" smtClean="0"/>
              <a:t> fibrillation: a potentially useful future therapeutic approach? A review of the literature and meta-analysis. </a:t>
            </a:r>
            <a:r>
              <a:rPr lang="en-US" sz="1400" b="1" dirty="0" err="1" smtClean="0"/>
              <a:t>Europace</a:t>
            </a:r>
            <a:r>
              <a:rPr lang="en-US" sz="1400" b="1" dirty="0" smtClean="0"/>
              <a:t>. 2014;16(8):1107-1116. </a:t>
            </a:r>
          </a:p>
          <a:p>
            <a:pPr>
              <a:buNone/>
            </a:pPr>
            <a:r>
              <a:rPr lang="en-US" sz="1400" b="1" dirty="0" smtClean="0"/>
              <a:t> </a:t>
            </a:r>
          </a:p>
          <a:p>
            <a:pPr>
              <a:buNone/>
            </a:pPr>
            <a:endParaRPr lang="en-US" sz="1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3876"/>
            <a:ext cx="8229600" cy="56022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400" b="1" dirty="0" smtClean="0"/>
              <a:t>28. </a:t>
            </a:r>
            <a:r>
              <a:rPr lang="en-US" sz="1400" b="1" dirty="0" err="1" smtClean="0"/>
              <a:t>Papoulidis</a:t>
            </a:r>
            <a:r>
              <a:rPr lang="en-US" sz="1400" b="1" dirty="0" smtClean="0"/>
              <a:t> P, </a:t>
            </a:r>
            <a:r>
              <a:rPr lang="en-US" sz="1400" b="1" dirty="0" err="1" smtClean="0"/>
              <a:t>Ananiadou</a:t>
            </a:r>
            <a:r>
              <a:rPr lang="en-US" sz="1400" b="1" dirty="0" smtClean="0"/>
              <a:t> O, </a:t>
            </a:r>
            <a:r>
              <a:rPr lang="en-US" sz="1400" b="1" dirty="0" err="1" smtClean="0"/>
              <a:t>Chalvatzoulis</a:t>
            </a:r>
            <a:r>
              <a:rPr lang="en-US" sz="1400" b="1" dirty="0" smtClean="0"/>
              <a:t> E, </a:t>
            </a:r>
            <a:r>
              <a:rPr lang="en-US" sz="1400" b="1" dirty="0" err="1" smtClean="0"/>
              <a:t>Ampatzidou</a:t>
            </a:r>
            <a:r>
              <a:rPr lang="en-US" sz="1400" b="1" dirty="0" smtClean="0"/>
              <a:t> F, </a:t>
            </a:r>
            <a:r>
              <a:rPr lang="en-US" sz="1400" b="1" dirty="0" err="1" smtClean="0"/>
              <a:t>Koutsogiannidis</a:t>
            </a:r>
            <a:r>
              <a:rPr lang="en-US" sz="1400" b="1" dirty="0" smtClean="0"/>
              <a:t> C, </a:t>
            </a:r>
            <a:r>
              <a:rPr lang="en-US" sz="1400" b="1" dirty="0" err="1" smtClean="0"/>
              <a:t>Karaiskos</a:t>
            </a:r>
            <a:r>
              <a:rPr lang="en-US" sz="1400" b="1" dirty="0" smtClean="0"/>
              <a:t> T et al. The role of ascorbic acid in the prevention of </a:t>
            </a:r>
            <a:r>
              <a:rPr lang="en-US" sz="1400" b="1" dirty="0" err="1" smtClean="0"/>
              <a:t>atrial</a:t>
            </a:r>
            <a:r>
              <a:rPr lang="en-US" sz="1400" b="1" dirty="0" smtClean="0"/>
              <a:t> fibrillation after elective on-pump myocardial revascularization surgery: a single-center experience - a pilot study. Interactive </a:t>
            </a:r>
            <a:r>
              <a:rPr lang="en-US" sz="1400" b="1" dirty="0" err="1" smtClean="0"/>
              <a:t>CardioVascular</a:t>
            </a:r>
            <a:r>
              <a:rPr lang="en-US" sz="1400" b="1" dirty="0" smtClean="0"/>
              <a:t> and Thoracic Surgery. 2011;12(2):121-124. </a:t>
            </a:r>
          </a:p>
          <a:p>
            <a:pPr>
              <a:buNone/>
            </a:pPr>
            <a:r>
              <a:rPr lang="en-US" sz="1400" b="1" dirty="0" smtClean="0"/>
              <a:t> </a:t>
            </a:r>
          </a:p>
          <a:p>
            <a:pPr>
              <a:buNone/>
            </a:pPr>
            <a:r>
              <a:rPr lang="en-US" sz="1400" b="1" dirty="0" smtClean="0"/>
              <a:t>29. </a:t>
            </a:r>
            <a:r>
              <a:rPr lang="en-US" sz="1400" b="1" dirty="0" err="1" smtClean="0"/>
              <a:t>Harling</a:t>
            </a:r>
            <a:r>
              <a:rPr lang="en-US" sz="1400" b="1" dirty="0" smtClean="0"/>
              <a:t> L, </a:t>
            </a:r>
            <a:r>
              <a:rPr lang="en-US" sz="1400" b="1" dirty="0" err="1" smtClean="0"/>
              <a:t>Rasoli</a:t>
            </a:r>
            <a:r>
              <a:rPr lang="en-US" sz="1400" b="1" dirty="0" smtClean="0"/>
              <a:t> S, </a:t>
            </a:r>
            <a:r>
              <a:rPr lang="en-US" sz="1400" b="1" dirty="0" err="1" smtClean="0"/>
              <a:t>Vecht</a:t>
            </a:r>
            <a:r>
              <a:rPr lang="en-US" sz="1400" b="1" dirty="0" smtClean="0"/>
              <a:t> J, </a:t>
            </a:r>
            <a:r>
              <a:rPr lang="en-US" sz="1400" b="1" dirty="0" err="1" smtClean="0"/>
              <a:t>Ashrafian</a:t>
            </a:r>
            <a:r>
              <a:rPr lang="en-US" sz="1400" b="1" dirty="0" smtClean="0"/>
              <a:t> H, </a:t>
            </a:r>
            <a:r>
              <a:rPr lang="en-US" sz="1400" b="1" dirty="0" err="1" smtClean="0"/>
              <a:t>Kourliouros</a:t>
            </a:r>
            <a:r>
              <a:rPr lang="en-US" sz="1400" b="1" dirty="0" smtClean="0"/>
              <a:t> A, </a:t>
            </a:r>
            <a:r>
              <a:rPr lang="en-US" sz="1400" b="1" dirty="0" err="1" smtClean="0"/>
              <a:t>Athanasiou</a:t>
            </a:r>
            <a:r>
              <a:rPr lang="en-US" sz="1400" b="1" dirty="0" smtClean="0"/>
              <a:t> T. Do antioxidant vitamins have an anti-arrhythmic effect following cardiac surgery? A meta-analysis of </a:t>
            </a:r>
            <a:r>
              <a:rPr lang="en-US" sz="1400" b="1" dirty="0" err="1" smtClean="0"/>
              <a:t>randomised</a:t>
            </a:r>
            <a:r>
              <a:rPr lang="en-US" sz="1400" b="1" dirty="0" smtClean="0"/>
              <a:t> controlled trials. Heart. 2011;97(20):1636-1642. </a:t>
            </a:r>
          </a:p>
          <a:p>
            <a:pPr>
              <a:buNone/>
            </a:pPr>
            <a:r>
              <a:rPr lang="en-US" sz="1400" b="1" dirty="0" smtClean="0"/>
              <a:t> </a:t>
            </a:r>
          </a:p>
          <a:p>
            <a:pPr>
              <a:buNone/>
            </a:pPr>
            <a:r>
              <a:rPr lang="en-US" sz="1400" b="1" dirty="0" smtClean="0"/>
              <a:t>30. de </a:t>
            </a:r>
            <a:r>
              <a:rPr lang="en-US" sz="1400" b="1" dirty="0" err="1" smtClean="0"/>
              <a:t>Frutos</a:t>
            </a:r>
            <a:r>
              <a:rPr lang="en-US" sz="1400" b="1" dirty="0" smtClean="0"/>
              <a:t> F, </a:t>
            </a:r>
            <a:r>
              <a:rPr lang="en-US" sz="1400" b="1" dirty="0" err="1" smtClean="0"/>
              <a:t>Gea</a:t>
            </a:r>
            <a:r>
              <a:rPr lang="en-US" sz="1400" b="1" dirty="0" smtClean="0"/>
              <a:t> A, Hernandez-</a:t>
            </a:r>
            <a:r>
              <a:rPr lang="en-US" sz="1400" b="1" dirty="0" err="1" smtClean="0"/>
              <a:t>Estefania</a:t>
            </a:r>
            <a:r>
              <a:rPr lang="en-US" sz="1400" b="1" dirty="0" smtClean="0"/>
              <a:t> R, </a:t>
            </a:r>
            <a:r>
              <a:rPr lang="en-US" sz="1400" b="1" dirty="0" err="1" smtClean="0"/>
              <a:t>Rabago</a:t>
            </a:r>
            <a:r>
              <a:rPr lang="en-US" sz="1400" b="1" dirty="0" smtClean="0"/>
              <a:t> G. Prophylactic treatment with coenzyme Q10 in patients undergoing cardiac surgery: could an antioxidant reduce complications? A systematic review and meta-analysis. Interact </a:t>
            </a:r>
            <a:r>
              <a:rPr lang="en-US" sz="1400" b="1" dirty="0" err="1" smtClean="0"/>
              <a:t>CardioVasc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Thorac</a:t>
            </a:r>
            <a:r>
              <a:rPr lang="en-US" sz="1400" b="1" dirty="0" smtClean="0"/>
              <a:t> Surg. 2014;20(2):254-259. </a:t>
            </a:r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31. </a:t>
            </a:r>
            <a:r>
              <a:rPr lang="en-US" sz="1400" b="1" dirty="0" err="1" smtClean="0"/>
              <a:t>DiNicolantonio</a:t>
            </a:r>
            <a:r>
              <a:rPr lang="en-US" sz="1400" b="1" dirty="0" smtClean="0"/>
              <a:t> J, </a:t>
            </a:r>
            <a:r>
              <a:rPr lang="en-US" sz="1400" b="1" dirty="0" err="1" smtClean="0"/>
              <a:t>Lavie</a:t>
            </a:r>
            <a:r>
              <a:rPr lang="en-US" sz="1400" b="1" dirty="0" smtClean="0"/>
              <a:t> C, Fares H, </a:t>
            </a:r>
            <a:r>
              <a:rPr lang="en-US" sz="1400" b="1" dirty="0" err="1" smtClean="0"/>
              <a:t>Menezes</a:t>
            </a:r>
            <a:r>
              <a:rPr lang="en-US" sz="1400" b="1" dirty="0" smtClean="0"/>
              <a:t> A, O'Keefe J. L-</a:t>
            </a:r>
            <a:r>
              <a:rPr lang="en-US" sz="1400" b="1" dirty="0" err="1" smtClean="0"/>
              <a:t>Carnitine</a:t>
            </a:r>
            <a:r>
              <a:rPr lang="en-US" sz="1400" b="1" dirty="0" smtClean="0"/>
              <a:t> in the Secondary Prevention of Cardiovascular Disease: Systematic Review and Meta-analysis. Mayo Clinic Proceedings. 2013;88(6):544-551. </a:t>
            </a:r>
          </a:p>
          <a:p>
            <a:pPr>
              <a:buNone/>
            </a:pPr>
            <a:r>
              <a:rPr lang="en-US" sz="1400" b="1" dirty="0" smtClean="0"/>
              <a:t> </a:t>
            </a:r>
          </a:p>
          <a:p>
            <a:pPr>
              <a:buNone/>
            </a:pPr>
            <a:r>
              <a:rPr lang="en-US" sz="1400" b="1" dirty="0" smtClean="0"/>
              <a:t>32. </a:t>
            </a:r>
            <a:r>
              <a:rPr lang="en-US" sz="1400" b="1" dirty="0" err="1" smtClean="0"/>
              <a:t>Guo</a:t>
            </a:r>
            <a:r>
              <a:rPr lang="en-US" sz="1400" b="1" dirty="0" smtClean="0"/>
              <a:t> R, </a:t>
            </a:r>
            <a:r>
              <a:rPr lang="en-US" sz="1400" b="1" dirty="0" err="1" smtClean="0"/>
              <a:t>Pittler</a:t>
            </a:r>
            <a:r>
              <a:rPr lang="en-US" sz="1400" b="1" dirty="0" smtClean="0"/>
              <a:t> M, Ernst E. Hawthorn extract for treating chronic heart failure. Cochrane Database of Systematic Reviews. 2008;. </a:t>
            </a:r>
          </a:p>
          <a:p>
            <a:pPr>
              <a:buNone/>
            </a:pPr>
            <a:r>
              <a:rPr lang="en-US" sz="1400" b="1" dirty="0" smtClean="0"/>
              <a:t> </a:t>
            </a:r>
          </a:p>
          <a:p>
            <a:pPr>
              <a:buNone/>
            </a:pPr>
            <a:r>
              <a:rPr lang="en-US" sz="1400" b="1" dirty="0" smtClean="0"/>
              <a:t>33. Wang J, </a:t>
            </a:r>
            <a:r>
              <a:rPr lang="en-US" sz="1400" b="1" dirty="0" err="1" smtClean="0"/>
              <a:t>Xiong</a:t>
            </a:r>
            <a:r>
              <a:rPr lang="en-US" sz="1400" b="1" dirty="0" smtClean="0"/>
              <a:t> X, </a:t>
            </a:r>
            <a:r>
              <a:rPr lang="en-US" sz="1400" b="1" dirty="0" err="1" smtClean="0"/>
              <a:t>Feng</a:t>
            </a:r>
            <a:r>
              <a:rPr lang="en-US" sz="1400" b="1" dirty="0" smtClean="0"/>
              <a:t> B. Effect of </a:t>
            </a:r>
            <a:r>
              <a:rPr lang="en-US" sz="1400" b="1" dirty="0" err="1" smtClean="0"/>
              <a:t>Crataegus</a:t>
            </a:r>
            <a:r>
              <a:rPr lang="en-US" sz="1400" b="1" dirty="0" smtClean="0"/>
              <a:t> Usage in Cardiovascular Disease Prevention: An Evidence-Based Approach. Evidence-Based Complementary and Alternative Medicine. 2013;2013:1-16. </a:t>
            </a:r>
          </a:p>
          <a:p>
            <a:pPr>
              <a:buNone/>
            </a:pPr>
            <a:r>
              <a:rPr lang="en-US" sz="1400" b="1" dirty="0" smtClean="0"/>
              <a:t> </a:t>
            </a:r>
          </a:p>
          <a:p>
            <a:pPr>
              <a:buNone/>
            </a:pPr>
            <a:r>
              <a:rPr lang="en-US" sz="1400" b="1" dirty="0" smtClean="0"/>
              <a:t>34. Yang B, Liu P. Composition and health effects of </a:t>
            </a:r>
            <a:r>
              <a:rPr lang="en-US" sz="1400" b="1" dirty="0" err="1" smtClean="0"/>
              <a:t>phenolic</a:t>
            </a:r>
            <a:r>
              <a:rPr lang="en-US" sz="1400" b="1" dirty="0" smtClean="0"/>
              <a:t> compounds in hawthorn (</a:t>
            </a:r>
            <a:r>
              <a:rPr lang="en-US" sz="1400" b="1" dirty="0" err="1" smtClean="0"/>
              <a:t>Crataegus</a:t>
            </a:r>
            <a:r>
              <a:rPr lang="en-US" sz="1400" b="1" dirty="0" smtClean="0"/>
              <a:t> spp.) of different origins. Journal of the Science of Food and Agriculture. 2012;92(8):1578-1590. </a:t>
            </a:r>
          </a:p>
          <a:p>
            <a:pPr>
              <a:buNone/>
            </a:pPr>
            <a:endParaRPr lang="en-US" sz="11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Naturopathic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3569"/>
          </a:xfrm>
        </p:spPr>
        <p:txBody>
          <a:bodyPr>
            <a:normAutofit/>
          </a:bodyPr>
          <a:lstStyle/>
          <a:p>
            <a:r>
              <a:rPr lang="en-US" dirty="0" smtClean="0"/>
              <a:t>Prevention of illness and disease</a:t>
            </a:r>
          </a:p>
          <a:p>
            <a:r>
              <a:rPr lang="en-US" dirty="0" smtClean="0"/>
              <a:t>Manage nutrient depletions</a:t>
            </a:r>
          </a:p>
          <a:p>
            <a:r>
              <a:rPr lang="en-US" dirty="0" smtClean="0"/>
              <a:t>Improve quality of life</a:t>
            </a:r>
          </a:p>
          <a:p>
            <a:r>
              <a:rPr lang="en-US" dirty="0" smtClean="0"/>
              <a:t>Ensure safety in integrative care</a:t>
            </a:r>
          </a:p>
          <a:p>
            <a:r>
              <a:rPr lang="en-US" dirty="0" smtClean="0"/>
              <a:t>Reduce requirements for pharmaceuticals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CAM &amp; Your Patients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8000"/>
                </a:solidFill>
              </a:rPr>
              <a:t>Do you have patients who use CAM (Naturopathy, Chiropractic, Acupuncture, Massage Therapy, etc)?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				1) Yes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				2) No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				3) I don’t know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 Use Among Canadians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12.4% of Canadians visited a CAM practitioner in the last 12 months (study prior to 2010)</a:t>
            </a:r>
          </a:p>
          <a:p>
            <a:r>
              <a:rPr lang="en-US" dirty="0" smtClean="0"/>
              <a:t>Services typically used in conjunction with with conventional care</a:t>
            </a:r>
          </a:p>
          <a:p>
            <a:r>
              <a:rPr lang="en-US" dirty="0" smtClean="0"/>
              <a:t>Less than 60% discussed with primary care MD</a:t>
            </a:r>
          </a:p>
          <a:p>
            <a:r>
              <a:rPr lang="en-US" dirty="0" smtClean="0"/>
              <a:t>Most common reason: CAM allowed them to take a more active role in their health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Evidence-Based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Nutrition </a:t>
            </a:r>
          </a:p>
          <a:p>
            <a:pPr lvl="1"/>
            <a:r>
              <a:rPr lang="en-US" dirty="0" smtClean="0"/>
              <a:t>Diet recommendations 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utritional supplementation </a:t>
            </a:r>
          </a:p>
          <a:p>
            <a:r>
              <a:rPr lang="en-US" dirty="0" err="1" smtClean="0"/>
              <a:t>Phytotherapy</a:t>
            </a:r>
            <a:r>
              <a:rPr lang="en-US" dirty="0" smtClean="0"/>
              <a:t> (Botanical/Herbal Medicine)</a:t>
            </a:r>
          </a:p>
          <a:p>
            <a:r>
              <a:rPr lang="en-US" dirty="0" smtClean="0"/>
              <a:t>Acupuncture</a:t>
            </a:r>
          </a:p>
          <a:p>
            <a:r>
              <a:rPr lang="en-US" dirty="0" smtClean="0"/>
              <a:t>Mind-Body &amp; Lifestyle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Naturopathic 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Magnesium</a:t>
            </a:r>
          </a:p>
          <a:p>
            <a:r>
              <a:rPr lang="en-US" dirty="0" err="1" smtClean="0"/>
              <a:t>PUFAs</a:t>
            </a:r>
            <a:r>
              <a:rPr lang="en-US" dirty="0" smtClean="0"/>
              <a:t> (Omega-3)</a:t>
            </a:r>
          </a:p>
          <a:p>
            <a:r>
              <a:rPr lang="en-US" dirty="0" smtClean="0"/>
              <a:t>Vitamin C &amp; E</a:t>
            </a:r>
          </a:p>
          <a:p>
            <a:r>
              <a:rPr lang="en-US" dirty="0" smtClean="0"/>
              <a:t>CoQ10</a:t>
            </a:r>
          </a:p>
          <a:p>
            <a:r>
              <a:rPr lang="en-US" dirty="0" smtClean="0"/>
              <a:t>L-</a:t>
            </a:r>
            <a:r>
              <a:rPr lang="en-US" dirty="0" err="1" smtClean="0"/>
              <a:t>Carnitine</a:t>
            </a:r>
            <a:endParaRPr lang="en-US" dirty="0" smtClean="0"/>
          </a:p>
          <a:p>
            <a:r>
              <a:rPr lang="en-US" dirty="0" smtClean="0"/>
              <a:t>Hawthorn (</a:t>
            </a:r>
            <a:r>
              <a:rPr lang="en-US" i="1" dirty="0" err="1" smtClean="0"/>
              <a:t>Crataegus</a:t>
            </a:r>
            <a:r>
              <a:rPr lang="en-US" i="1" dirty="0" smtClean="0"/>
              <a:t> spp</a:t>
            </a:r>
            <a:r>
              <a:rPr lang="en-US" dirty="0" smtClean="0"/>
              <a:t>.)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Which is the most accurate method of measuring intracellular Mg?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None/>
            </a:pPr>
            <a:endParaRPr lang="en-US" sz="4000" dirty="0" smtClean="0"/>
          </a:p>
          <a:p>
            <a:pPr lvl="2">
              <a:buNone/>
            </a:pPr>
            <a:r>
              <a:rPr lang="en-US" sz="4000" dirty="0" smtClean="0"/>
              <a:t>			</a:t>
            </a:r>
            <a:r>
              <a:rPr lang="en-US" sz="4000" dirty="0" smtClean="0">
                <a:solidFill>
                  <a:srgbClr val="008000"/>
                </a:solidFill>
              </a:rPr>
              <a:t>A) Erythrocyte levels</a:t>
            </a:r>
          </a:p>
          <a:p>
            <a:pPr lvl="2">
              <a:buNone/>
            </a:pPr>
            <a:r>
              <a:rPr lang="en-US" sz="4000" dirty="0" smtClean="0">
                <a:solidFill>
                  <a:srgbClr val="008000"/>
                </a:solidFill>
              </a:rPr>
              <a:t>			B)	 Serum levels</a:t>
            </a:r>
          </a:p>
          <a:p>
            <a:pPr lvl="2">
              <a:buNone/>
            </a:pPr>
            <a:r>
              <a:rPr lang="en-US" sz="4000" dirty="0" smtClean="0">
                <a:solidFill>
                  <a:srgbClr val="008000"/>
                </a:solidFill>
              </a:rPr>
              <a:t>			C) Lymphocyte levels</a:t>
            </a:r>
            <a:endParaRPr lang="en-US" sz="4000" dirty="0">
              <a:solidFill>
                <a:srgbClr val="008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0737"/>
          </a:xfrm>
        </p:spPr>
        <p:txBody>
          <a:bodyPr/>
          <a:lstStyle/>
          <a:p>
            <a:r>
              <a:rPr lang="en-US" dirty="0" smtClean="0"/>
              <a:t>Magnesium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5375"/>
            <a:ext cx="8229600" cy="53498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Depletion associated with arrhythmias, CHF, cardiac arrest(2)</a:t>
            </a:r>
          </a:p>
          <a:p>
            <a:r>
              <a:rPr lang="en-US" dirty="0" smtClean="0">
                <a:sym typeface="Wingdings"/>
              </a:rPr>
              <a:t>Acts as a natural CCB(9), benefits in HTN(5)</a:t>
            </a:r>
          </a:p>
          <a:p>
            <a:r>
              <a:rPr lang="en-US" dirty="0" smtClean="0">
                <a:sym typeface="Wingdings"/>
              </a:rPr>
              <a:t>Reduces density of PVC and SVC, improves symptoms (4), with K</a:t>
            </a:r>
            <a:r>
              <a:rPr lang="en-US" baseline="30000" dirty="0" smtClean="0">
                <a:sym typeface="Wingdings"/>
              </a:rPr>
              <a:t>+</a:t>
            </a:r>
            <a:r>
              <a:rPr lang="en-US" dirty="0" smtClean="0">
                <a:sym typeface="Wingdings"/>
              </a:rPr>
              <a:t> improves cardioversion(6)</a:t>
            </a:r>
          </a:p>
          <a:p>
            <a:r>
              <a:rPr lang="en-US" dirty="0" err="1" smtClean="0">
                <a:sym typeface="Wingdings"/>
              </a:rPr>
              <a:t>Torsades</a:t>
            </a:r>
            <a:r>
              <a:rPr lang="en-US" dirty="0" smtClean="0">
                <a:sym typeface="Wingdings"/>
              </a:rPr>
              <a:t> de Pointes, intractable VT (7,9)</a:t>
            </a:r>
          </a:p>
          <a:p>
            <a:r>
              <a:rPr lang="en-US" dirty="0" smtClean="0">
                <a:sym typeface="Wingdings"/>
              </a:rPr>
              <a:t>Improves endothelial function (9)</a:t>
            </a:r>
          </a:p>
          <a:p>
            <a:r>
              <a:rPr lang="en-US" dirty="0" smtClean="0">
                <a:sym typeface="Wingdings"/>
              </a:rPr>
              <a:t>Adjunct to </a:t>
            </a:r>
            <a:r>
              <a:rPr lang="en-US" dirty="0" err="1" smtClean="0">
                <a:sym typeface="Wingdings"/>
              </a:rPr>
              <a:t>antiarrhythmic</a:t>
            </a:r>
            <a:r>
              <a:rPr lang="en-US" dirty="0" smtClean="0">
                <a:sym typeface="Wingdings"/>
              </a:rPr>
              <a:t> agents (3,8)</a:t>
            </a:r>
          </a:p>
          <a:p>
            <a:r>
              <a:rPr lang="en-US" dirty="0" smtClean="0">
                <a:sym typeface="Wingdings"/>
              </a:rPr>
              <a:t>Reduction in post-op afib(10)</a:t>
            </a:r>
          </a:p>
          <a:p>
            <a:endParaRPr lang="en-US" dirty="0" smtClean="0">
              <a:sym typeface="Wingdings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Marillea Yu, ND  Living City Health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8946</TotalTime>
  <Words>3214</Words>
  <Application>Microsoft Macintosh PowerPoint</Application>
  <PresentationFormat>On-screen Show (4:3)</PresentationFormat>
  <Paragraphs>274</Paragraphs>
  <Slides>27</Slides>
  <Notes>15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Presenter Disclosure</vt:lpstr>
      <vt:lpstr>Goals of Naturopathic Intervention</vt:lpstr>
      <vt:lpstr>CAM &amp; Your Patients</vt:lpstr>
      <vt:lpstr>CAM Use Among Canadians (1)</vt:lpstr>
      <vt:lpstr>Evidence-Based Methodology</vt:lpstr>
      <vt:lpstr>Naturopathic Interventions</vt:lpstr>
      <vt:lpstr>Which is the most accurate method of measuring intracellular Mg?</vt:lpstr>
      <vt:lpstr>Magnesium</vt:lpstr>
      <vt:lpstr>No benefit with Mg</vt:lpstr>
      <vt:lpstr>Mg administration</vt:lpstr>
      <vt:lpstr>Essential Fatty Acids</vt:lpstr>
      <vt:lpstr>Omega-3</vt:lpstr>
      <vt:lpstr>No benefit with Omega-3</vt:lpstr>
      <vt:lpstr>Omega-3: Dose &amp; Adverse Effects</vt:lpstr>
      <vt:lpstr>Antioxidant Vitamins</vt:lpstr>
      <vt:lpstr>CoQ10(Ubiquinol/Ubiquinone)(30)</vt:lpstr>
      <vt:lpstr>L-Carnitine(31)</vt:lpstr>
      <vt:lpstr>Hawthorn (Crataegus spp.)(32,33,34)</vt:lpstr>
      <vt:lpstr>Crataegus</vt:lpstr>
      <vt:lpstr>Conclusion</vt:lpstr>
      <vt:lpstr>Thank You</vt:lpstr>
      <vt:lpstr>References</vt:lpstr>
      <vt:lpstr>Slide 24</vt:lpstr>
      <vt:lpstr>Slide 25</vt:lpstr>
      <vt:lpstr>Slide 26</vt:lpstr>
      <vt:lpstr>Slide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Naturopathic Interventions in Cardiac Care</dc:title>
  <dc:creator>Marillea Yu</dc:creator>
  <cp:lastModifiedBy>Marillea Yu</cp:lastModifiedBy>
  <cp:revision>40</cp:revision>
  <dcterms:created xsi:type="dcterms:W3CDTF">2016-02-05T22:06:49Z</dcterms:created>
  <dcterms:modified xsi:type="dcterms:W3CDTF">2016-02-05T22:08:26Z</dcterms:modified>
</cp:coreProperties>
</file>