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handoutMasterIdLst>
    <p:handoutMasterId r:id="rId59"/>
  </p:handoutMasterIdLst>
  <p:sldIdLst>
    <p:sldId id="256" r:id="rId2"/>
    <p:sldId id="307" r:id="rId3"/>
    <p:sldId id="356" r:id="rId4"/>
    <p:sldId id="292" r:id="rId5"/>
    <p:sldId id="304" r:id="rId6"/>
    <p:sldId id="357" r:id="rId7"/>
    <p:sldId id="305" r:id="rId8"/>
    <p:sldId id="302" r:id="rId9"/>
    <p:sldId id="331" r:id="rId10"/>
    <p:sldId id="332" r:id="rId11"/>
    <p:sldId id="333" r:id="rId12"/>
    <p:sldId id="334" r:id="rId13"/>
    <p:sldId id="335" r:id="rId14"/>
    <p:sldId id="301" r:id="rId15"/>
    <p:sldId id="295" r:id="rId16"/>
    <p:sldId id="306" r:id="rId17"/>
    <p:sldId id="294" r:id="rId18"/>
    <p:sldId id="313" r:id="rId19"/>
    <p:sldId id="318" r:id="rId20"/>
    <p:sldId id="317" r:id="rId21"/>
    <p:sldId id="365" r:id="rId22"/>
    <p:sldId id="358" r:id="rId23"/>
    <p:sldId id="364" r:id="rId24"/>
    <p:sldId id="327" r:id="rId25"/>
    <p:sldId id="308" r:id="rId26"/>
    <p:sldId id="363" r:id="rId27"/>
    <p:sldId id="362" r:id="rId28"/>
    <p:sldId id="323" r:id="rId29"/>
    <p:sldId id="359" r:id="rId30"/>
    <p:sldId id="336" r:id="rId31"/>
    <p:sldId id="337" r:id="rId32"/>
    <p:sldId id="330" r:id="rId33"/>
    <p:sldId id="342" r:id="rId34"/>
    <p:sldId id="360" r:id="rId35"/>
    <p:sldId id="340" r:id="rId36"/>
    <p:sldId id="341" r:id="rId37"/>
    <p:sldId id="343" r:id="rId38"/>
    <p:sldId id="344" r:id="rId39"/>
    <p:sldId id="345" r:id="rId40"/>
    <p:sldId id="346" r:id="rId41"/>
    <p:sldId id="347" r:id="rId42"/>
    <p:sldId id="297" r:id="rId43"/>
    <p:sldId id="349" r:id="rId44"/>
    <p:sldId id="353" r:id="rId45"/>
    <p:sldId id="286" r:id="rId46"/>
    <p:sldId id="277" r:id="rId47"/>
    <p:sldId id="276" r:id="rId48"/>
    <p:sldId id="266" r:id="rId49"/>
    <p:sldId id="280" r:id="rId50"/>
    <p:sldId id="269" r:id="rId51"/>
    <p:sldId id="291" r:id="rId52"/>
    <p:sldId id="351" r:id="rId53"/>
    <p:sldId id="354" r:id="rId54"/>
    <p:sldId id="348" r:id="rId55"/>
    <p:sldId id="275" r:id="rId56"/>
    <p:sldId id="279" r:id="rId5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08" autoAdjust="0"/>
    <p:restoredTop sz="94660"/>
  </p:normalViewPr>
  <p:slideViewPr>
    <p:cSldViewPr snapToGrid="0" snapToObjects="1">
      <p:cViewPr>
        <p:scale>
          <a:sx n="42" d="100"/>
          <a:sy n="42" d="100"/>
        </p:scale>
        <p:origin x="-594"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93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5B635F4-B324-4284-A486-8AE2EF676F91}" type="datetimeFigureOut">
              <a:rPr lang="en-US" smtClean="0"/>
              <a:t>3/2/2016</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DA81BA8E-2C39-4B8A-BA2E-51820A4FB313}" type="slidenum">
              <a:rPr lang="en-US" smtClean="0"/>
              <a:t>‹#›</a:t>
            </a:fld>
            <a:endParaRPr lang="en-US"/>
          </a:p>
        </p:txBody>
      </p:sp>
    </p:spTree>
    <p:extLst>
      <p:ext uri="{BB962C8B-B14F-4D97-AF65-F5344CB8AC3E}">
        <p14:creationId xmlns:p14="http://schemas.microsoft.com/office/powerpoint/2010/main" val="4263966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9E00781-D271-0941-9981-24B5EF41B8F7}" type="datetimeFigureOut">
              <a:rPr lang="en-US" smtClean="0"/>
              <a:pPr/>
              <a:t>3/2/2016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6C30D0-411F-FB4F-9C10-3D7A123A7A35}" type="slidenum">
              <a:rPr lang="en-US" smtClean="0"/>
              <a:pPr/>
              <a:t>‹#›</a:t>
            </a:fld>
            <a:endParaRPr lang="en-US"/>
          </a:p>
        </p:txBody>
      </p:sp>
    </p:spTree>
    <p:extLst>
      <p:ext uri="{BB962C8B-B14F-4D97-AF65-F5344CB8AC3E}">
        <p14:creationId xmlns:p14="http://schemas.microsoft.com/office/powerpoint/2010/main" val="34321827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This</a:t>
            </a:r>
            <a:r>
              <a:rPr lang="en-CA" baseline="0" dirty="0" smtClean="0"/>
              <a:t> slide must be visually presented to the audience AND verbalized by the speaker.</a:t>
            </a:r>
            <a:endParaRPr lang="en-CA" dirty="0"/>
          </a:p>
        </p:txBody>
      </p:sp>
      <p:sp>
        <p:nvSpPr>
          <p:cNvPr id="4" name="Slide Number Placeholder 3"/>
          <p:cNvSpPr>
            <a:spLocks noGrp="1"/>
          </p:cNvSpPr>
          <p:nvPr>
            <p:ph type="sldNum" sz="quarter" idx="10"/>
          </p:nvPr>
        </p:nvSpPr>
        <p:spPr/>
        <p:txBody>
          <a:bodyPr/>
          <a:lstStyle/>
          <a:p>
            <a:fld id="{C8EEF095-98A1-4BD3-B7D3-3DE745826CE1}" type="slidenum">
              <a:rPr lang="en-CA" smtClean="0"/>
              <a:pPr/>
              <a:t>2</a:t>
            </a:fld>
            <a:endParaRPr lang="en-CA"/>
          </a:p>
        </p:txBody>
      </p:sp>
    </p:spTree>
    <p:extLst>
      <p:ext uri="{BB962C8B-B14F-4D97-AF65-F5344CB8AC3E}">
        <p14:creationId xmlns:p14="http://schemas.microsoft.com/office/powerpoint/2010/main" val="3021418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Growth of radiotherapy increased over 200% 0ver the last decade- </a:t>
            </a:r>
            <a:r>
              <a:rPr lang="en-US" dirty="0" err="1" smtClean="0"/>
              <a:t>Zaremba</a:t>
            </a:r>
            <a:r>
              <a:rPr lang="en-US" dirty="0" smtClean="0"/>
              <a:t> 2015</a:t>
            </a:r>
            <a:endParaRPr lang="en-US" dirty="0"/>
          </a:p>
        </p:txBody>
      </p:sp>
      <p:sp>
        <p:nvSpPr>
          <p:cNvPr id="4" name="Slide Number Placeholder 3"/>
          <p:cNvSpPr>
            <a:spLocks noGrp="1"/>
          </p:cNvSpPr>
          <p:nvPr>
            <p:ph type="sldNum" sz="quarter" idx="10"/>
          </p:nvPr>
        </p:nvSpPr>
        <p:spPr/>
        <p:txBody>
          <a:bodyPr/>
          <a:lstStyle/>
          <a:p>
            <a:fld id="{6D2DF604-138A-9C43-BDFF-7A2739FB4401}"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CA"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lang="en-US" dirty="0"/>
          </a:p>
        </p:txBody>
      </p:sp>
      <p:sp>
        <p:nvSpPr>
          <p:cNvPr id="7" name="Date Placeholder 6"/>
          <p:cNvSpPr>
            <a:spLocks noGrp="1"/>
          </p:cNvSpPr>
          <p:nvPr>
            <p:ph type="dt" sz="half" idx="10"/>
          </p:nvPr>
        </p:nvSpPr>
        <p:spPr/>
        <p:txBody>
          <a:bodyPr/>
          <a:lstStyle/>
          <a:p>
            <a:fld id="{216C5678-EE20-4FA5-88E2-6E0BD67A2E26}" type="datetime1">
              <a:rPr lang="en-US" smtClean="0"/>
              <a:pPr/>
              <a:t>3/2/2016</a:t>
            </a:fld>
            <a:endParaRPr lang="en-US" dirty="0"/>
          </a:p>
        </p:txBody>
      </p:sp>
      <p:sp>
        <p:nvSpPr>
          <p:cNvPr id="8" name="Slide Number Placeholder 7"/>
          <p:cNvSpPr>
            <a:spLocks noGrp="1"/>
          </p:cNvSpPr>
          <p:nvPr>
            <p:ph type="sldNum" sz="quarter" idx="11"/>
          </p:nvPr>
        </p:nvSpPr>
        <p:spPr/>
        <p:txBody>
          <a:bodyPr/>
          <a:lstStyle/>
          <a:p>
            <a:fld id="{BA9B540C-44DA-4F69-89C9-7C84606640D3}" type="slidenum">
              <a:rPr lang="en-US" smtClean="0"/>
              <a:pPr/>
              <a:t>‹#›</a:t>
            </a:fld>
            <a:endParaRPr lang="en-US" dirty="0"/>
          </a:p>
        </p:txBody>
      </p:sp>
      <p:sp>
        <p:nvSpPr>
          <p:cNvPr id="9" name="Footer Placeholder 8"/>
          <p:cNvSpPr>
            <a:spLocks noGrp="1"/>
          </p:cNvSpPr>
          <p:nvPr>
            <p:ph type="ftr" sz="quarter" idx="12"/>
          </p:nvPr>
        </p:nvSpPr>
        <p:spPr/>
        <p:txBody>
          <a:bodyPr/>
          <a:lstStyle/>
          <a:p>
            <a:r>
              <a:rPr lang="en-US" smtClean="0"/>
              <a:t>Footer Text</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EA051B39-B140-43FE-96DB-472A2B59CE7C}" type="datetime1">
              <a:rPr lang="en-US" smtClean="0"/>
              <a:pPr/>
              <a:t>3/2/2016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DA600BB2-27C5-458B-ABCE-839C88CF47CE}" type="datetime1">
              <a:rPr lang="en-US" smtClean="0"/>
              <a:pPr/>
              <a:t>3/2/2016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10"/>
          </p:nvPr>
        </p:nvSpPr>
        <p:spPr/>
        <p:txBody>
          <a:bodyPr/>
          <a:lstStyle/>
          <a:p>
            <a:fld id="{B11D738E-8962-435F-8C43-147B8DD7E819}" type="datetime1">
              <a:rPr lang="en-US" smtClean="0"/>
              <a:pPr/>
              <a:t>3/2/2016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CA"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09CAEA93-55E7-4DA9-90C2-089A26EEFEC4}" type="datetime1">
              <a:rPr lang="en-US" smtClean="0"/>
              <a:pPr/>
              <a:t>3/2/2016</a:t>
            </a:fld>
            <a:endParaRPr lang="en-US"/>
          </a:p>
        </p:txBody>
      </p:sp>
      <p:sp>
        <p:nvSpPr>
          <p:cNvPr id="5" name="Footer Placeholder 4"/>
          <p:cNvSpPr>
            <a:spLocks noGrp="1"/>
          </p:cNvSpPr>
          <p:nvPr>
            <p:ph type="ftr" sz="quarter" idx="11"/>
          </p:nvPr>
        </p:nvSpPr>
        <p:spPr/>
        <p:txBody>
          <a:bodyPr/>
          <a:lstStyle/>
          <a:p>
            <a:r>
              <a:rPr lang="en-US" smtClean="0"/>
              <a:t>Footer Text</a:t>
            </a:r>
            <a:endParaRPr lang="en-US"/>
          </a:p>
        </p:txBody>
      </p:sp>
      <p:sp>
        <p:nvSpPr>
          <p:cNvPr id="6" name="Slide Number Placeholder 5"/>
          <p:cNvSpPr>
            <a:spLocks noGrp="1"/>
          </p:cNvSpPr>
          <p:nvPr>
            <p:ph type="sldNum" sz="quarter" idx="12"/>
          </p:nvPr>
        </p:nvSpPr>
        <p:spPr/>
        <p:txBody>
          <a:bodyPr/>
          <a:lstStyle/>
          <a:p>
            <a:fld id="{BA9B540C-44DA-4F69-89C9-7C84606640D3}" type="slidenum">
              <a:rPr lang="en-US" smtClean="0"/>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5" name="Date Placeholder 4"/>
          <p:cNvSpPr>
            <a:spLocks noGrp="1"/>
          </p:cNvSpPr>
          <p:nvPr>
            <p:ph type="dt" sz="half" idx="10"/>
          </p:nvPr>
        </p:nvSpPr>
        <p:spPr/>
        <p:txBody>
          <a:bodyPr/>
          <a:lstStyle/>
          <a:p>
            <a:fld id="{E34CF3C7-6809-4F39-BD67-A75817BDDE0A}" type="datetime1">
              <a:rPr lang="en-US" smtClean="0"/>
              <a:pPr/>
              <a:t>3/2/2016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7" name="Date Placeholder 6"/>
          <p:cNvSpPr>
            <a:spLocks noGrp="1"/>
          </p:cNvSpPr>
          <p:nvPr>
            <p:ph type="dt" sz="half" idx="10"/>
          </p:nvPr>
        </p:nvSpPr>
        <p:spPr/>
        <p:txBody>
          <a:bodyPr/>
          <a:lstStyle/>
          <a:p>
            <a:fld id="{F7EAEB24-CE78-465C-A726-91D0868FA48F}" type="datetime1">
              <a:rPr lang="en-US" smtClean="0"/>
              <a:pPr/>
              <a:t>3/2/2016</a:t>
            </a:fld>
            <a:endParaRPr lang="en-US"/>
          </a:p>
        </p:txBody>
      </p:sp>
      <p:sp>
        <p:nvSpPr>
          <p:cNvPr id="8" name="Footer Placeholder 7"/>
          <p:cNvSpPr>
            <a:spLocks noGrp="1"/>
          </p:cNvSpPr>
          <p:nvPr>
            <p:ph type="ftr" sz="quarter" idx="11"/>
          </p:nvPr>
        </p:nvSpPr>
        <p:spPr/>
        <p:txBody>
          <a:bodyPr/>
          <a:lstStyle/>
          <a:p>
            <a:r>
              <a:rPr lang="en-US" smtClean="0"/>
              <a:t>Footer Text</a:t>
            </a:r>
            <a:endParaRPr lang="en-US"/>
          </a:p>
        </p:txBody>
      </p:sp>
      <p:sp>
        <p:nvSpPr>
          <p:cNvPr id="9" name="Slide Number Placeholder 8"/>
          <p:cNvSpPr>
            <a:spLocks noGrp="1"/>
          </p:cNvSpPr>
          <p:nvPr>
            <p:ph type="sldNum" sz="quarter" idx="12"/>
          </p:nvPr>
        </p:nvSpPr>
        <p:spPr/>
        <p:txBody>
          <a:bodyPr/>
          <a:lstStyle/>
          <a:p>
            <a:fld id="{BA9B540C-44DA-4F69-89C9-7C84606640D3}" type="slidenum">
              <a:rPr lang="en-US" smtClean="0"/>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dirty="0"/>
          </a:p>
        </p:txBody>
      </p:sp>
      <p:sp>
        <p:nvSpPr>
          <p:cNvPr id="3" name="Date Placeholder 2"/>
          <p:cNvSpPr>
            <a:spLocks noGrp="1"/>
          </p:cNvSpPr>
          <p:nvPr>
            <p:ph type="dt" sz="half" idx="10"/>
          </p:nvPr>
        </p:nvSpPr>
        <p:spPr/>
        <p:txBody>
          <a:bodyPr/>
          <a:lstStyle/>
          <a:p>
            <a:fld id="{40BAADF0-1749-4E8B-9691-B44A5F8C0895}" type="datetime1">
              <a:rPr lang="en-US" smtClean="0"/>
              <a:pPr/>
              <a:t>3/2/2016</a:t>
            </a:fld>
            <a:endParaRPr lang="en-US"/>
          </a:p>
        </p:txBody>
      </p:sp>
      <p:sp>
        <p:nvSpPr>
          <p:cNvPr id="4" name="Footer Placeholder 3"/>
          <p:cNvSpPr>
            <a:spLocks noGrp="1"/>
          </p:cNvSpPr>
          <p:nvPr>
            <p:ph type="ftr" sz="quarter" idx="11"/>
          </p:nvPr>
        </p:nvSpPr>
        <p:spPr/>
        <p:txBody>
          <a:bodyPr/>
          <a:lstStyle/>
          <a:p>
            <a:r>
              <a:rPr lang="en-US" smtClean="0"/>
              <a:t>Footer Text</a:t>
            </a:r>
            <a:endParaRPr lang="en-US"/>
          </a:p>
        </p:txBody>
      </p:sp>
      <p:sp>
        <p:nvSpPr>
          <p:cNvPr id="5" name="Slide Number Placeholder 4"/>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AF628A-A867-4937-BBE5-207DB6F9C51A}" type="datetime1">
              <a:rPr lang="en-US" smtClean="0"/>
              <a:pPr/>
              <a:t>3/2/2016</a:t>
            </a:fld>
            <a:endParaRPr lang="en-US"/>
          </a:p>
        </p:txBody>
      </p:sp>
      <p:sp>
        <p:nvSpPr>
          <p:cNvPr id="3" name="Footer Placeholder 2"/>
          <p:cNvSpPr>
            <a:spLocks noGrp="1"/>
          </p:cNvSpPr>
          <p:nvPr>
            <p:ph type="ftr" sz="quarter" idx="11"/>
          </p:nvPr>
        </p:nvSpPr>
        <p:spPr/>
        <p:txBody>
          <a:bodyPr/>
          <a:lstStyle/>
          <a:p>
            <a:r>
              <a:rPr lang="en-US" smtClean="0"/>
              <a:t>Footer Text</a:t>
            </a:r>
            <a:endParaRPr lang="en-US"/>
          </a:p>
        </p:txBody>
      </p:sp>
      <p:sp>
        <p:nvSpPr>
          <p:cNvPr id="4" name="Slide Number Placeholder 3"/>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CA"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18BBB94-68E6-4675-A946-F1C5994EDBD7}" type="datetime1">
              <a:rPr lang="en-US" smtClean="0"/>
              <a:pPr/>
              <a:t>3/2/2016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CA"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smtClean="0"/>
              <a:t>Drag picture to placeholder or click icon to add</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DC3B8377-21E3-4835-B75D-4E2847E2750F}" type="datetime1">
              <a:rPr lang="en-US" smtClean="0"/>
              <a:pPr/>
              <a:t>3/2/2016</a:t>
            </a:fld>
            <a:endParaRPr lang="en-US"/>
          </a:p>
        </p:txBody>
      </p:sp>
      <p:sp>
        <p:nvSpPr>
          <p:cNvPr id="6" name="Footer Placeholder 5"/>
          <p:cNvSpPr>
            <a:spLocks noGrp="1"/>
          </p:cNvSpPr>
          <p:nvPr>
            <p:ph type="ftr" sz="quarter" idx="11"/>
          </p:nvPr>
        </p:nvSpPr>
        <p:spPr/>
        <p:txBody>
          <a:bodyPr/>
          <a:lstStyle/>
          <a:p>
            <a:r>
              <a:rPr lang="en-US" smtClean="0"/>
              <a:t>Footer Text</a:t>
            </a:r>
            <a:endParaRPr lang="en-US"/>
          </a:p>
        </p:txBody>
      </p:sp>
      <p:sp>
        <p:nvSpPr>
          <p:cNvPr id="7" name="Slide Number Placeholder 6"/>
          <p:cNvSpPr>
            <a:spLocks noGrp="1"/>
          </p:cNvSpPr>
          <p:nvPr>
            <p:ph type="sldNum" sz="quarter" idx="12"/>
          </p:nvPr>
        </p:nvSpPr>
        <p:spPr/>
        <p:txBody>
          <a:bodyPr/>
          <a:lstStyle/>
          <a:p>
            <a:fld id="{BA9B540C-44DA-4F69-89C9-7C84606640D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CA"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B0C4986D-6BE9-4264-908F-02DB36FD8D6C}" type="datetime1">
              <a:rPr lang="en-US" smtClean="0"/>
              <a:pPr/>
              <a:t>3/2/2016</a:t>
            </a:fld>
            <a:endParaRPr lang="en-US" dirty="0"/>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r>
              <a:rPr lang="en-US" smtClean="0"/>
              <a:t>Footer Text</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BA9B540C-44DA-4F69-89C9-7C84606640D3}" type="slidenum">
              <a:rPr lang="en-US" smtClean="0"/>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6115" y="1820334"/>
            <a:ext cx="9143999" cy="1032932"/>
          </a:xfrm>
        </p:spPr>
        <p:txBody>
          <a:bodyPr/>
          <a:lstStyle/>
          <a:p>
            <a:pPr algn="l"/>
            <a:r>
              <a:rPr lang="en-US" sz="2800" b="1" dirty="0" smtClean="0"/>
              <a:t>Cardiac Device Malfunction and Radiation Therapy</a:t>
            </a:r>
            <a:endParaRPr lang="en-US" sz="2800" b="1" dirty="0"/>
          </a:p>
        </p:txBody>
      </p:sp>
      <p:sp>
        <p:nvSpPr>
          <p:cNvPr id="3" name="Subtitle 2"/>
          <p:cNvSpPr>
            <a:spLocks noGrp="1"/>
          </p:cNvSpPr>
          <p:nvPr>
            <p:ph type="subTitle" idx="1"/>
          </p:nvPr>
        </p:nvSpPr>
        <p:spPr>
          <a:xfrm>
            <a:off x="1371600" y="2336800"/>
            <a:ext cx="6400800" cy="3835400"/>
          </a:xfrm>
        </p:spPr>
        <p:txBody>
          <a:bodyPr/>
          <a:lstStyle/>
          <a:p>
            <a:pPr algn="l"/>
            <a:endParaRPr lang="en-US" dirty="0" smtClean="0"/>
          </a:p>
          <a:p>
            <a:r>
              <a:rPr lang="en-US" sz="2000" dirty="0" smtClean="0"/>
              <a:t>       </a:t>
            </a:r>
          </a:p>
          <a:p>
            <a:pPr algn="l"/>
            <a:r>
              <a:rPr lang="en-US" sz="2000" dirty="0" smtClean="0"/>
              <a:t>Suzette Turner </a:t>
            </a:r>
          </a:p>
          <a:p>
            <a:pPr algn="l"/>
            <a:r>
              <a:rPr lang="en-US" sz="2000" dirty="0" smtClean="0"/>
              <a:t>Nurse Practitioner</a:t>
            </a:r>
          </a:p>
          <a:p>
            <a:pPr algn="l"/>
            <a:r>
              <a:rPr lang="en-US" sz="2000" dirty="0" smtClean="0"/>
              <a:t>Sunnybrook Health Sciences Centre</a:t>
            </a:r>
          </a:p>
          <a:p>
            <a:pPr algn="l"/>
            <a:endParaRPr lang="en-US" sz="2000" dirty="0" smtClean="0"/>
          </a:p>
          <a:p>
            <a:pPr algn="l"/>
            <a:r>
              <a:rPr lang="en-US" sz="2000" dirty="0" smtClean="0"/>
              <a:t> Amin </a:t>
            </a:r>
            <a:r>
              <a:rPr lang="en-US" sz="2000" dirty="0" err="1" smtClean="0"/>
              <a:t>Zagzoog</a:t>
            </a:r>
            <a:endParaRPr lang="en-US" sz="2000" dirty="0" smtClean="0"/>
          </a:p>
          <a:p>
            <a:pPr algn="l"/>
            <a:r>
              <a:rPr lang="en-US" sz="2000" dirty="0"/>
              <a:t>C</a:t>
            </a:r>
            <a:r>
              <a:rPr lang="en-US" sz="2000" dirty="0" smtClean="0"/>
              <a:t>ardiology Resident</a:t>
            </a:r>
          </a:p>
          <a:p>
            <a:pPr algn="l"/>
            <a:r>
              <a:rPr lang="en-US" sz="2000" dirty="0" smtClean="0"/>
              <a:t>University of Toronto</a:t>
            </a:r>
            <a:endParaRPr lang="en-US" sz="2000"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2365758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2369"/>
            <a:ext cx="8229600" cy="868946"/>
          </a:xfrm>
        </p:spPr>
        <p:txBody>
          <a:bodyPr/>
          <a:lstStyle/>
          <a:p>
            <a:r>
              <a:rPr lang="en-US" dirty="0" smtClean="0"/>
              <a:t>Case 1 </a:t>
            </a:r>
            <a:endParaRPr lang="en-US" dirty="0"/>
          </a:p>
        </p:txBody>
      </p:sp>
      <p:sp>
        <p:nvSpPr>
          <p:cNvPr id="3" name="Content Placeholder 2"/>
          <p:cNvSpPr>
            <a:spLocks noGrp="1"/>
          </p:cNvSpPr>
          <p:nvPr>
            <p:ph idx="1"/>
          </p:nvPr>
        </p:nvSpPr>
        <p:spPr>
          <a:xfrm>
            <a:off x="457200" y="1771315"/>
            <a:ext cx="4128202" cy="4629484"/>
          </a:xfrm>
        </p:spPr>
        <p:txBody>
          <a:bodyPr>
            <a:noAutofit/>
          </a:bodyPr>
          <a:lstStyle/>
          <a:p>
            <a:r>
              <a:rPr lang="en-US" dirty="0">
                <a:solidFill>
                  <a:srgbClr val="234271"/>
                </a:solidFill>
              </a:rPr>
              <a:t>At the pre-planning, what would  you recommend :</a:t>
            </a:r>
          </a:p>
          <a:p>
            <a:pPr marL="806450" lvl="1" indent="-457200">
              <a:buFont typeface="+mj-lt"/>
              <a:buAutoNum type="arabicParenR"/>
            </a:pPr>
            <a:endParaRPr lang="en-US" sz="2400" dirty="0">
              <a:solidFill>
                <a:srgbClr val="234271"/>
              </a:solidFill>
            </a:endParaRPr>
          </a:p>
          <a:p>
            <a:pPr marL="806450" lvl="1" indent="-457200">
              <a:buFont typeface="+mj-lt"/>
              <a:buAutoNum type="arabicParenR"/>
            </a:pPr>
            <a:r>
              <a:rPr lang="en-US" sz="1800" dirty="0">
                <a:solidFill>
                  <a:srgbClr val="234271"/>
                </a:solidFill>
              </a:rPr>
              <a:t>Too risky continue medical therapy</a:t>
            </a:r>
          </a:p>
          <a:p>
            <a:pPr marL="806450" lvl="1" indent="-457200">
              <a:buFont typeface="+mj-lt"/>
              <a:buAutoNum type="arabicParenR"/>
            </a:pPr>
            <a:endParaRPr lang="en-US" sz="1800" dirty="0">
              <a:solidFill>
                <a:srgbClr val="234271"/>
              </a:solidFill>
            </a:endParaRPr>
          </a:p>
          <a:p>
            <a:pPr marL="806450" lvl="1" indent="-457200">
              <a:buFont typeface="+mj-lt"/>
              <a:buAutoNum type="arabicParenR"/>
            </a:pPr>
            <a:r>
              <a:rPr lang="en-US" sz="1800" dirty="0">
                <a:solidFill>
                  <a:srgbClr val="234271"/>
                </a:solidFill>
              </a:rPr>
              <a:t>Explant PPM, perform radiation then re-implant</a:t>
            </a:r>
          </a:p>
          <a:p>
            <a:pPr marL="806450" lvl="1" indent="-457200">
              <a:buFont typeface="+mj-lt"/>
              <a:buAutoNum type="arabicParenR"/>
            </a:pPr>
            <a:endParaRPr lang="en-US" sz="1800" dirty="0">
              <a:solidFill>
                <a:srgbClr val="234271"/>
              </a:solidFill>
            </a:endParaRPr>
          </a:p>
          <a:p>
            <a:pPr marL="806450" lvl="1" indent="-457200">
              <a:buFont typeface="+mj-lt"/>
              <a:buAutoNum type="arabicParenR"/>
            </a:pPr>
            <a:r>
              <a:rPr lang="en-US" sz="1800" dirty="0">
                <a:solidFill>
                  <a:srgbClr val="234271"/>
                </a:solidFill>
              </a:rPr>
              <a:t>Reprogram to VOO for the duration of radiation</a:t>
            </a:r>
          </a:p>
          <a:p>
            <a:pPr marL="806450" lvl="1" indent="-457200">
              <a:buFont typeface="+mj-lt"/>
              <a:buAutoNum type="arabicParenR"/>
            </a:pPr>
            <a:endParaRPr lang="en-US" sz="1800" dirty="0">
              <a:solidFill>
                <a:srgbClr val="234271"/>
              </a:solidFill>
            </a:endParaRPr>
          </a:p>
          <a:p>
            <a:pPr marL="806450" lvl="1" indent="-457200">
              <a:buFont typeface="+mj-lt"/>
              <a:buAutoNum type="arabicParenR"/>
            </a:pPr>
            <a:r>
              <a:rPr lang="en-US" sz="1800" dirty="0">
                <a:solidFill>
                  <a:srgbClr val="234271"/>
                </a:solidFill>
              </a:rPr>
              <a:t>Evaluate pre and post</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6" name="Picture 5"/>
          <p:cNvPicPr>
            <a:picLocks noChangeAspect="1"/>
          </p:cNvPicPr>
          <p:nvPr/>
        </p:nvPicPr>
        <p:blipFill>
          <a:blip r:embed="rId4"/>
          <a:stretch>
            <a:fillRect/>
          </a:stretch>
        </p:blipFill>
        <p:spPr>
          <a:xfrm>
            <a:off x="5382022" y="2646948"/>
            <a:ext cx="3457178" cy="3753851"/>
          </a:xfrm>
          <a:prstGeom prst="rect">
            <a:avLst/>
          </a:prstGeom>
        </p:spPr>
      </p:pic>
    </p:spTree>
    <p:extLst>
      <p:ext uri="{BB962C8B-B14F-4D97-AF65-F5344CB8AC3E}">
        <p14:creationId xmlns:p14="http://schemas.microsoft.com/office/powerpoint/2010/main" val="37820489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turner\AppData\Local\Microsoft\Windows\Temporary Internet Files\Content.Outlook\FJBUJOZL\IMG_0812.JPG"/>
          <p:cNvPicPr>
            <a:picLocks noGrp="1" noChangeAspect="1" noChangeArrowheads="1"/>
          </p:cNvPicPr>
          <p:nvPr>
            <p:ph idx="4294967295"/>
          </p:nvPr>
        </p:nvPicPr>
        <p:blipFill rotWithShape="1">
          <a:blip r:embed="rId2" cstate="email">
            <a:extLst>
              <a:ext uri="{28A0092B-C50C-407E-A947-70E740481C1C}">
                <a14:useLocalDpi xmlns:a14="http://schemas.microsoft.com/office/drawing/2010/main" val="0"/>
              </a:ext>
            </a:extLst>
          </a:blip>
          <a:srcRect t="13336" b="13336"/>
          <a:stretch/>
        </p:blipFill>
        <p:spPr bwMode="auto">
          <a:xfrm rot="5400000">
            <a:off x="1914397" y="963612"/>
            <a:ext cx="5473700" cy="593407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12700" y="0"/>
            <a:ext cx="2768600" cy="1193800"/>
          </a:xfrm>
          <a:prstGeom prst="rect">
            <a:avLst/>
          </a:prstGeom>
        </p:spPr>
      </p:pic>
      <p:pic>
        <p:nvPicPr>
          <p:cNvPr id="7" name="Picture 6"/>
          <p:cNvPicPr>
            <a:picLocks noChangeAspect="1"/>
          </p:cNvPicPr>
          <p:nvPr/>
        </p:nvPicPr>
        <p:blipFill>
          <a:blip r:embed="rId4"/>
          <a:stretch>
            <a:fillRect/>
          </a:stretch>
        </p:blipFill>
        <p:spPr>
          <a:xfrm>
            <a:off x="5816816" y="0"/>
            <a:ext cx="3327183" cy="1193800"/>
          </a:xfrm>
          <a:prstGeom prst="rect">
            <a:avLst/>
          </a:prstGeom>
        </p:spPr>
      </p:pic>
    </p:spTree>
    <p:extLst>
      <p:ext uri="{BB962C8B-B14F-4D97-AF65-F5344CB8AC3E}">
        <p14:creationId xmlns:p14="http://schemas.microsoft.com/office/powerpoint/2010/main" val="2561675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9" name="Picture 8"/>
          <p:cNvPicPr>
            <a:picLocks noChangeAspect="1"/>
          </p:cNvPicPr>
          <p:nvPr/>
        </p:nvPicPr>
        <p:blipFill>
          <a:blip r:embed="rId4"/>
          <a:stretch>
            <a:fillRect/>
          </a:stretch>
        </p:blipFill>
        <p:spPr>
          <a:xfrm>
            <a:off x="1767134" y="1564389"/>
            <a:ext cx="5890448" cy="3657476"/>
          </a:xfrm>
          <a:prstGeom prst="rect">
            <a:avLst/>
          </a:prstGeom>
        </p:spPr>
      </p:pic>
      <p:cxnSp>
        <p:nvCxnSpPr>
          <p:cNvPr id="11" name="Straight Arrow Connector 10"/>
          <p:cNvCxnSpPr/>
          <p:nvPr/>
        </p:nvCxnSpPr>
        <p:spPr>
          <a:xfrm>
            <a:off x="994013" y="4840400"/>
            <a:ext cx="773121" cy="92023"/>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278387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7" name="Picture 6"/>
          <p:cNvPicPr>
            <a:picLocks noChangeAspect="1"/>
          </p:cNvPicPr>
          <p:nvPr/>
        </p:nvPicPr>
        <p:blipFill>
          <a:blip r:embed="rId4"/>
          <a:stretch>
            <a:fillRect/>
          </a:stretch>
        </p:blipFill>
        <p:spPr>
          <a:xfrm>
            <a:off x="1168851" y="1601198"/>
            <a:ext cx="6329344" cy="4932422"/>
          </a:xfrm>
          <a:prstGeom prst="rect">
            <a:avLst/>
          </a:prstGeom>
        </p:spPr>
      </p:pic>
    </p:spTree>
    <p:extLst>
      <p:ext uri="{BB962C8B-B14F-4D97-AF65-F5344CB8AC3E}">
        <p14:creationId xmlns:p14="http://schemas.microsoft.com/office/powerpoint/2010/main" val="78825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2526"/>
            <a:ext cx="8229600" cy="1336842"/>
          </a:xfrm>
        </p:spPr>
        <p:txBody>
          <a:bodyPr/>
          <a:lstStyle/>
          <a:p>
            <a:r>
              <a:rPr lang="en-US" dirty="0" smtClean="0"/>
              <a:t>Radiation Damage</a:t>
            </a:r>
            <a:endParaRPr lang="en-US" dirty="0"/>
          </a:p>
        </p:txBody>
      </p:sp>
      <p:pic>
        <p:nvPicPr>
          <p:cNvPr id="6" name="Content Placeholder 5" descr="radiation.jpg"/>
          <p:cNvPicPr>
            <a:picLocks noGrp="1" noChangeAspect="1"/>
          </p:cNvPicPr>
          <p:nvPr>
            <p:ph idx="1"/>
          </p:nvPr>
        </p:nvPicPr>
        <p:blipFill>
          <a:blip r:embed="rId2" cstate="email">
            <a:extLst>
              <a:ext uri="{28A0092B-C50C-407E-A947-70E740481C1C}">
                <a14:useLocalDpi xmlns:a14="http://schemas.microsoft.com/office/drawing/2010/main" val="0"/>
              </a:ext>
            </a:extLst>
          </a:blip>
          <a:srcRect t="26538" b="26538"/>
          <a:stretch>
            <a:fillRect/>
          </a:stretch>
        </p:blipFill>
        <p:spPr>
          <a:xfrm>
            <a:off x="240632" y="2432468"/>
            <a:ext cx="8446168" cy="3987800"/>
          </a:xfrm>
        </p:spPr>
      </p:pic>
      <p:pic>
        <p:nvPicPr>
          <p:cNvPr id="4" name="Picture 3"/>
          <p:cNvPicPr>
            <a:picLocks noChangeAspect="1"/>
          </p:cNvPicPr>
          <p:nvPr/>
        </p:nvPicPr>
        <p:blipFill>
          <a:blip r:embed="rId3"/>
          <a:stretch>
            <a:fillRect/>
          </a:stretch>
        </p:blipFill>
        <p:spPr>
          <a:xfrm>
            <a:off x="-12700" y="0"/>
            <a:ext cx="2768600" cy="1193800"/>
          </a:xfrm>
          <a:prstGeom prst="rect">
            <a:avLst/>
          </a:prstGeom>
        </p:spPr>
      </p:pic>
      <p:pic>
        <p:nvPicPr>
          <p:cNvPr id="5" name="Picture 4"/>
          <p:cNvPicPr>
            <a:picLocks noChangeAspect="1"/>
          </p:cNvPicPr>
          <p:nvPr/>
        </p:nvPicPr>
        <p:blipFill>
          <a:blip r:embed="rId4"/>
          <a:stretch>
            <a:fillRect/>
          </a:stretch>
        </p:blipFill>
        <p:spPr>
          <a:xfrm>
            <a:off x="5816816" y="0"/>
            <a:ext cx="3327183" cy="1193800"/>
          </a:xfrm>
          <a:prstGeom prst="rect">
            <a:avLst/>
          </a:prstGeom>
        </p:spPr>
      </p:pic>
    </p:spTree>
    <p:extLst>
      <p:ext uri="{BB962C8B-B14F-4D97-AF65-F5344CB8AC3E}">
        <p14:creationId xmlns:p14="http://schemas.microsoft.com/office/powerpoint/2010/main" val="3983996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193800"/>
            <a:ext cx="8229600" cy="829430"/>
          </a:xfrm>
        </p:spPr>
        <p:txBody>
          <a:bodyPr/>
          <a:lstStyle/>
          <a:p>
            <a:r>
              <a:rPr lang="en-US" dirty="0" smtClean="0"/>
              <a:t>Mechanism of Damage</a:t>
            </a:r>
            <a:endParaRPr lang="en-US" dirty="0"/>
          </a:p>
        </p:txBody>
      </p:sp>
      <p:sp>
        <p:nvSpPr>
          <p:cNvPr id="8" name="Content Placeholder 7"/>
          <p:cNvSpPr>
            <a:spLocks noGrp="1"/>
          </p:cNvSpPr>
          <p:nvPr>
            <p:ph sz="quarter" idx="13"/>
          </p:nvPr>
        </p:nvSpPr>
        <p:spPr>
          <a:xfrm>
            <a:off x="365760" y="2346086"/>
            <a:ext cx="4041648" cy="3780393"/>
          </a:xfrm>
        </p:spPr>
        <p:txBody>
          <a:bodyPr>
            <a:normAutofit lnSpcReduction="10000"/>
          </a:bodyPr>
          <a:lstStyle/>
          <a:p>
            <a:r>
              <a:rPr lang="en-US" b="1" dirty="0">
                <a:solidFill>
                  <a:srgbClr val="234271"/>
                </a:solidFill>
              </a:rPr>
              <a:t>Ionizing Radiation </a:t>
            </a:r>
            <a:r>
              <a:rPr lang="en-US" dirty="0">
                <a:solidFill>
                  <a:srgbClr val="234271"/>
                </a:solidFill>
              </a:rPr>
              <a:t>-&gt; </a:t>
            </a:r>
            <a:r>
              <a:rPr lang="en-US" sz="1900" dirty="0">
                <a:solidFill>
                  <a:srgbClr val="234271"/>
                </a:solidFill>
              </a:rPr>
              <a:t>excess electron hole pairs in the insulator layer of SiO2</a:t>
            </a:r>
          </a:p>
          <a:p>
            <a:pPr lvl="1"/>
            <a:r>
              <a:rPr lang="en-US" sz="1900" dirty="0">
                <a:solidFill>
                  <a:srgbClr val="234271"/>
                </a:solidFill>
              </a:rPr>
              <a:t>Excess pairs rapidly recombine (1-10μs)</a:t>
            </a:r>
          </a:p>
          <a:p>
            <a:pPr lvl="1"/>
            <a:r>
              <a:rPr lang="en-US" sz="1900" dirty="0">
                <a:solidFill>
                  <a:srgbClr val="234271"/>
                </a:solidFill>
              </a:rPr>
              <a:t>photocurrents - holes are attracted to defects and electrons can be detected as signal</a:t>
            </a:r>
          </a:p>
          <a:p>
            <a:r>
              <a:rPr lang="en-US" sz="1900" b="1" dirty="0">
                <a:solidFill>
                  <a:srgbClr val="234271"/>
                </a:solidFill>
              </a:rPr>
              <a:t>Caused by exposure to direct or scatter radiation or EMI caused by the linear</a:t>
            </a:r>
            <a:r>
              <a:rPr lang="en-US" sz="1900" b="1" dirty="0" smtClean="0">
                <a:solidFill>
                  <a:srgbClr val="234271"/>
                </a:solidFill>
              </a:rPr>
              <a:t> accelerator</a:t>
            </a:r>
            <a:endParaRPr lang="en-US" dirty="0">
              <a:solidFill>
                <a:srgbClr val="234271"/>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9" name="Content Placeholder 8"/>
          <p:cNvPicPr>
            <a:picLocks noGrp="1" noChangeAspect="1"/>
          </p:cNvPicPr>
          <p:nvPr>
            <p:ph sz="half" idx="2"/>
          </p:nvPr>
        </p:nvPicPr>
        <p:blipFill>
          <a:blip r:embed="rId4"/>
          <a:srcRect l="1340" r="1340"/>
          <a:stretch>
            <a:fillRect/>
          </a:stretch>
        </p:blipFill>
        <p:spPr>
          <a:xfrm>
            <a:off x="4648200" y="2346325"/>
            <a:ext cx="4038600" cy="3779838"/>
          </a:xfrm>
          <a:prstGeom prst="rect">
            <a:avLst/>
          </a:prstGeom>
        </p:spPr>
      </p:pic>
    </p:spTree>
    <p:extLst>
      <p:ext uri="{BB962C8B-B14F-4D97-AF65-F5344CB8AC3E}">
        <p14:creationId xmlns:p14="http://schemas.microsoft.com/office/powerpoint/2010/main" val="41556004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8229600" cy="1029343"/>
          </a:xfrm>
        </p:spPr>
        <p:txBody>
          <a:bodyPr/>
          <a:lstStyle/>
          <a:p>
            <a:r>
              <a:rPr lang="en-US" dirty="0" smtClean="0"/>
              <a:t>Results of Damage</a:t>
            </a:r>
            <a:endParaRPr lang="en-US" dirty="0"/>
          </a:p>
        </p:txBody>
      </p:sp>
      <p:sp>
        <p:nvSpPr>
          <p:cNvPr id="3" name="Content Placeholder 2"/>
          <p:cNvSpPr>
            <a:spLocks noGrp="1"/>
          </p:cNvSpPr>
          <p:nvPr>
            <p:ph idx="1"/>
          </p:nvPr>
        </p:nvSpPr>
        <p:spPr>
          <a:xfrm>
            <a:off x="457200" y="2580434"/>
            <a:ext cx="8229600" cy="3545729"/>
          </a:xfrm>
        </p:spPr>
        <p:txBody>
          <a:bodyPr>
            <a:normAutofit fontScale="92500"/>
          </a:bodyPr>
          <a:lstStyle/>
          <a:p>
            <a:r>
              <a:rPr lang="en-US" dirty="0" smtClean="0">
                <a:solidFill>
                  <a:srgbClr val="234271"/>
                </a:solidFill>
              </a:rPr>
              <a:t>Program reset to default values </a:t>
            </a:r>
          </a:p>
          <a:p>
            <a:r>
              <a:rPr lang="en-US" dirty="0" smtClean="0">
                <a:solidFill>
                  <a:srgbClr val="234271"/>
                </a:solidFill>
              </a:rPr>
              <a:t>Program altered, incorrect values –influencing rate response values </a:t>
            </a:r>
          </a:p>
          <a:p>
            <a:r>
              <a:rPr lang="en-US" dirty="0" smtClean="0">
                <a:solidFill>
                  <a:srgbClr val="234271"/>
                </a:solidFill>
              </a:rPr>
              <a:t>Failure to pace</a:t>
            </a:r>
          </a:p>
          <a:p>
            <a:r>
              <a:rPr lang="en-US" dirty="0" smtClean="0">
                <a:solidFill>
                  <a:srgbClr val="234271"/>
                </a:solidFill>
              </a:rPr>
              <a:t> Impact related to patient dependency – palpitations, vertigo, syncope, arrhythmia, ventricular fibrillation</a:t>
            </a:r>
          </a:p>
          <a:p>
            <a:r>
              <a:rPr lang="en-US" dirty="0" smtClean="0">
                <a:solidFill>
                  <a:srgbClr val="234271"/>
                </a:solidFill>
              </a:rPr>
              <a:t> Inappropriate delivery of stimulus– approximately 10-20% of patients experience an unnecessary shock within a 5 year follow-up period</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
        <p:nvSpPr>
          <p:cNvPr id="6" name="Rectangle 5"/>
          <p:cNvSpPr/>
          <p:nvPr/>
        </p:nvSpPr>
        <p:spPr>
          <a:xfrm>
            <a:off x="1430421" y="6310829"/>
            <a:ext cx="6243052" cy="307777"/>
          </a:xfrm>
          <a:prstGeom prst="rect">
            <a:avLst/>
          </a:prstGeom>
        </p:spPr>
        <p:txBody>
          <a:bodyPr wrap="square">
            <a:spAutoFit/>
          </a:bodyPr>
          <a:lstStyle/>
          <a:p>
            <a:r>
              <a:rPr lang="en-US" sz="1400" dirty="0"/>
              <a:t>Crossley et al (2011) Heart Rhythm; 8,(7) 1114-54</a:t>
            </a:r>
          </a:p>
        </p:txBody>
      </p:sp>
    </p:spTree>
    <p:extLst>
      <p:ext uri="{BB962C8B-B14F-4D97-AF65-F5344CB8AC3E}">
        <p14:creationId xmlns:p14="http://schemas.microsoft.com/office/powerpoint/2010/main" val="3669935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35556"/>
            <a:ext cx="9143999" cy="1405577"/>
          </a:xfrm>
        </p:spPr>
        <p:txBody>
          <a:bodyPr/>
          <a:lstStyle/>
          <a:p>
            <a:r>
              <a:rPr lang="en-US" sz="4000" dirty="0" smtClean="0"/>
              <a:t>Radiation Variables Related to Failure</a:t>
            </a:r>
            <a:endParaRPr lang="en-US" sz="4000" dirty="0"/>
          </a:p>
        </p:txBody>
      </p:sp>
      <p:sp>
        <p:nvSpPr>
          <p:cNvPr id="3" name="Content Placeholder 2"/>
          <p:cNvSpPr>
            <a:spLocks noGrp="1"/>
          </p:cNvSpPr>
          <p:nvPr>
            <p:ph idx="1"/>
          </p:nvPr>
        </p:nvSpPr>
        <p:spPr>
          <a:xfrm>
            <a:off x="457200" y="3142465"/>
            <a:ext cx="8229600" cy="2983698"/>
          </a:xfrm>
        </p:spPr>
        <p:txBody>
          <a:bodyPr/>
          <a:lstStyle/>
          <a:p>
            <a:r>
              <a:rPr lang="en-US" dirty="0">
                <a:solidFill>
                  <a:srgbClr val="234271"/>
                </a:solidFill>
              </a:rPr>
              <a:t>Cumulative Dose</a:t>
            </a:r>
          </a:p>
          <a:p>
            <a:r>
              <a:rPr lang="en-US" dirty="0" smtClean="0">
                <a:solidFill>
                  <a:srgbClr val="234271"/>
                </a:solidFill>
              </a:rPr>
              <a:t>Neutrons  </a:t>
            </a:r>
            <a:endParaRPr lang="en-US" dirty="0">
              <a:solidFill>
                <a:srgbClr val="234271"/>
              </a:solidFill>
            </a:endParaRPr>
          </a:p>
          <a:p>
            <a:r>
              <a:rPr lang="en-US" dirty="0">
                <a:solidFill>
                  <a:srgbClr val="234271"/>
                </a:solidFill>
              </a:rPr>
              <a:t>Energy </a:t>
            </a:r>
          </a:p>
          <a:p>
            <a:pPr lvl="1"/>
            <a:r>
              <a:rPr lang="en-US" dirty="0" err="1">
                <a:solidFill>
                  <a:srgbClr val="234271"/>
                </a:solidFill>
              </a:rPr>
              <a:t>mEV</a:t>
            </a:r>
            <a:r>
              <a:rPr lang="en-US" dirty="0">
                <a:solidFill>
                  <a:srgbClr val="234271"/>
                </a:solidFill>
              </a:rPr>
              <a:t> (for superficial cancers- unpredictable, scattered energy</a:t>
            </a:r>
          </a:p>
          <a:p>
            <a:pPr lvl="1"/>
            <a:r>
              <a:rPr lang="en-US" dirty="0">
                <a:solidFill>
                  <a:srgbClr val="234271"/>
                </a:solidFill>
              </a:rPr>
              <a:t> MV (normally used)</a:t>
            </a:r>
          </a:p>
          <a:p>
            <a:pPr lvl="1"/>
            <a:r>
              <a:rPr lang="en-US" dirty="0">
                <a:solidFill>
                  <a:srgbClr val="234271"/>
                </a:solidFill>
              </a:rPr>
              <a:t> KV (</a:t>
            </a:r>
            <a:r>
              <a:rPr lang="en-US" dirty="0" err="1">
                <a:solidFill>
                  <a:srgbClr val="234271"/>
                </a:solidFill>
              </a:rPr>
              <a:t>orthovoltage</a:t>
            </a:r>
            <a:r>
              <a:rPr lang="en-US" dirty="0">
                <a:solidFill>
                  <a:srgbClr val="234271"/>
                </a:solidFill>
              </a:rPr>
              <a:t> for skin)</a:t>
            </a:r>
          </a:p>
          <a:p>
            <a:r>
              <a:rPr lang="en-US" dirty="0">
                <a:solidFill>
                  <a:srgbClr val="234271"/>
                </a:solidFill>
              </a:rPr>
              <a:t>EMI</a:t>
            </a:r>
          </a:p>
          <a:p>
            <a:endParaRPr lang="en-US" dirty="0">
              <a:solidFill>
                <a:srgbClr val="234271"/>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5843734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CIED</a:t>
            </a:r>
            <a:endParaRPr lang="en-US" dirty="0"/>
          </a:p>
        </p:txBody>
      </p:sp>
      <p:sp>
        <p:nvSpPr>
          <p:cNvPr id="7" name="Content Placeholder 6"/>
          <p:cNvSpPr>
            <a:spLocks noGrp="1"/>
          </p:cNvSpPr>
          <p:nvPr>
            <p:ph sz="quarter" idx="13"/>
          </p:nvPr>
        </p:nvSpPr>
        <p:spPr/>
        <p:txBody>
          <a:bodyPr/>
          <a:lstStyle/>
          <a:p>
            <a:r>
              <a:rPr lang="en-US" b="1" dirty="0">
                <a:solidFill>
                  <a:srgbClr val="234271"/>
                </a:solidFill>
              </a:rPr>
              <a:t>Pulse Generator</a:t>
            </a:r>
          </a:p>
          <a:p>
            <a:pPr lvl="1"/>
            <a:r>
              <a:rPr lang="en-US" dirty="0">
                <a:solidFill>
                  <a:srgbClr val="234271"/>
                </a:solidFill>
              </a:rPr>
              <a:t>Sensing circuit</a:t>
            </a:r>
          </a:p>
          <a:p>
            <a:pPr lvl="1"/>
            <a:r>
              <a:rPr lang="en-US" dirty="0">
                <a:solidFill>
                  <a:srgbClr val="234271"/>
                </a:solidFill>
              </a:rPr>
              <a:t>Timing circuit</a:t>
            </a:r>
          </a:p>
          <a:p>
            <a:pPr lvl="1"/>
            <a:r>
              <a:rPr lang="en-US" dirty="0">
                <a:solidFill>
                  <a:srgbClr val="234271"/>
                </a:solidFill>
              </a:rPr>
              <a:t>Output circuit</a:t>
            </a:r>
          </a:p>
          <a:p>
            <a:pPr lvl="2"/>
            <a:r>
              <a:rPr lang="en-US" dirty="0">
                <a:solidFill>
                  <a:srgbClr val="234271"/>
                </a:solidFill>
              </a:rPr>
              <a:t>Charge build up capacitor</a:t>
            </a:r>
          </a:p>
          <a:p>
            <a:pPr lvl="1"/>
            <a:r>
              <a:rPr lang="en-US" b="1" dirty="0">
                <a:solidFill>
                  <a:srgbClr val="234271"/>
                </a:solidFill>
              </a:rPr>
              <a:t>Analog/digital</a:t>
            </a:r>
          </a:p>
          <a:p>
            <a:pPr lvl="2"/>
            <a:r>
              <a:rPr lang="en-US" dirty="0">
                <a:solidFill>
                  <a:srgbClr val="234271"/>
                </a:solidFill>
              </a:rPr>
              <a:t>Charge build up capacitor</a:t>
            </a:r>
          </a:p>
          <a:p>
            <a:pPr lvl="1"/>
            <a:r>
              <a:rPr lang="en-US" sz="2400" b="1" dirty="0">
                <a:solidFill>
                  <a:srgbClr val="234271"/>
                </a:solidFill>
              </a:rPr>
              <a:t>Random access memory</a:t>
            </a:r>
          </a:p>
          <a:p>
            <a:r>
              <a:rPr lang="en-US" b="1" dirty="0">
                <a:solidFill>
                  <a:srgbClr val="234271"/>
                </a:solidFill>
              </a:rPr>
              <a:t>Battery</a:t>
            </a:r>
          </a:p>
          <a:p>
            <a:r>
              <a:rPr lang="en-US" b="1" dirty="0">
                <a:solidFill>
                  <a:srgbClr val="234271"/>
                </a:solidFill>
              </a:rPr>
              <a:t>Leads</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8" name="Content Placeholder 7"/>
          <p:cNvPicPr>
            <a:picLocks noGrp="1" noChangeAspect="1"/>
          </p:cNvPicPr>
          <p:nvPr>
            <p:ph sz="half" idx="2"/>
          </p:nvPr>
        </p:nvPicPr>
        <p:blipFill>
          <a:blip r:embed="rId4"/>
          <a:srcRect t="-50730" b="-50730"/>
          <a:stretch>
            <a:fillRect/>
          </a:stretch>
        </p:blipFill>
        <p:spPr>
          <a:xfrm>
            <a:off x="5093368" y="1600200"/>
            <a:ext cx="3593432" cy="4526280"/>
          </a:xfrm>
          <a:prstGeom prst="rect">
            <a:avLst/>
          </a:prstGeom>
        </p:spPr>
      </p:pic>
      <p:sp>
        <p:nvSpPr>
          <p:cNvPr id="9" name="TextBox 8"/>
          <p:cNvSpPr txBox="1"/>
          <p:nvPr/>
        </p:nvSpPr>
        <p:spPr>
          <a:xfrm>
            <a:off x="0" y="5899150"/>
            <a:ext cx="9144000" cy="584776"/>
          </a:xfrm>
          <a:prstGeom prst="rect">
            <a:avLst/>
          </a:prstGeom>
          <a:noFill/>
        </p:spPr>
        <p:txBody>
          <a:bodyPr wrap="square" rtlCol="0">
            <a:spAutoFit/>
          </a:bodyPr>
          <a:lstStyle/>
          <a:p>
            <a:r>
              <a:rPr lang="en-US" sz="1600" dirty="0" smtClean="0"/>
              <a:t>H. Weston Moses, James C. Mullin, A practical guide to cardiac pacing, 2007, p28 </a:t>
            </a:r>
          </a:p>
          <a:p>
            <a:r>
              <a:rPr lang="en-US" sz="1600" dirty="0" smtClean="0"/>
              <a:t>Last A. Radiotherapy in patients with </a:t>
            </a:r>
            <a:r>
              <a:rPr lang="en-US" sz="1600" dirty="0" err="1" smtClean="0"/>
              <a:t>cardiacpacemakers</a:t>
            </a:r>
            <a:r>
              <a:rPr lang="en-US" sz="1600" dirty="0" smtClean="0"/>
              <a:t>. Br J </a:t>
            </a:r>
            <a:r>
              <a:rPr lang="en-US" sz="1600" dirty="0" err="1" smtClean="0"/>
              <a:t>Radiol</a:t>
            </a:r>
            <a:r>
              <a:rPr lang="en-US" sz="1600" dirty="0" smtClean="0"/>
              <a:t> 1998; 71: 4–10.</a:t>
            </a:r>
            <a:endParaRPr lang="en-US" sz="1600" dirty="0"/>
          </a:p>
        </p:txBody>
      </p:sp>
    </p:spTree>
    <p:extLst>
      <p:ext uri="{BB962C8B-B14F-4D97-AF65-F5344CB8AC3E}">
        <p14:creationId xmlns:p14="http://schemas.microsoft.com/office/powerpoint/2010/main" val="8780198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872" y="328786"/>
            <a:ext cx="8229600" cy="1401244"/>
          </a:xfrm>
        </p:spPr>
        <p:txBody>
          <a:bodyPr/>
          <a:lstStyle/>
          <a:p>
            <a:r>
              <a:rPr lang="en-US" sz="3600" dirty="0"/>
              <a:t>Radiation damage to CIED</a:t>
            </a:r>
          </a:p>
        </p:txBody>
      </p:sp>
      <p:sp>
        <p:nvSpPr>
          <p:cNvPr id="3" name="Content Placeholder 2"/>
          <p:cNvSpPr>
            <a:spLocks noGrp="1"/>
          </p:cNvSpPr>
          <p:nvPr>
            <p:ph idx="1"/>
          </p:nvPr>
        </p:nvSpPr>
        <p:spPr>
          <a:xfrm>
            <a:off x="457200" y="1730029"/>
            <a:ext cx="8363272" cy="4758639"/>
          </a:xfrm>
        </p:spPr>
        <p:txBody>
          <a:bodyPr>
            <a:normAutofit fontScale="77500" lnSpcReduction="20000"/>
          </a:bodyPr>
          <a:lstStyle/>
          <a:p>
            <a:r>
              <a:rPr lang="en-US" dirty="0">
                <a:solidFill>
                  <a:srgbClr val="234271"/>
                </a:solidFill>
              </a:rPr>
              <a:t>Most often occurs when a high energy neutron strikes the reversed biased p-n junction of a memory cell and causes enough charge to cause a change in memory</a:t>
            </a:r>
          </a:p>
          <a:p>
            <a:r>
              <a:rPr lang="en-US" dirty="0">
                <a:solidFill>
                  <a:srgbClr val="234271"/>
                </a:solidFill>
              </a:rPr>
              <a:t>The most sensitive circuit -random access memory (RAM), due to the small amount of charge used to store device programming code and data</a:t>
            </a:r>
          </a:p>
          <a:p>
            <a:r>
              <a:rPr lang="en-US" dirty="0">
                <a:solidFill>
                  <a:srgbClr val="234271"/>
                </a:solidFill>
              </a:rPr>
              <a:t>Disruption to the RAM circuitry may cause the RAM to lose the stored programming, altering individual programming or leading to an electrical reset of the device, referred to as power on reset (POR)</a:t>
            </a:r>
          </a:p>
          <a:p>
            <a:r>
              <a:rPr lang="en-US" dirty="0">
                <a:solidFill>
                  <a:srgbClr val="234271"/>
                </a:solidFill>
              </a:rPr>
              <a:t>Transient</a:t>
            </a:r>
            <a:r>
              <a:rPr lang="en-US" dirty="0" smtClean="0">
                <a:solidFill>
                  <a:srgbClr val="234271"/>
                </a:solidFill>
              </a:rPr>
              <a:t> interference </a:t>
            </a:r>
            <a:r>
              <a:rPr lang="en-US" dirty="0">
                <a:solidFill>
                  <a:srgbClr val="234271"/>
                </a:solidFill>
              </a:rPr>
              <a:t>is more likely attributed to EMI rather than radiation as the</a:t>
            </a:r>
            <a:r>
              <a:rPr lang="en-US" dirty="0" smtClean="0">
                <a:solidFill>
                  <a:srgbClr val="234271"/>
                </a:solidFill>
              </a:rPr>
              <a:t> interference </a:t>
            </a:r>
            <a:r>
              <a:rPr lang="en-US" dirty="0">
                <a:solidFill>
                  <a:srgbClr val="234271"/>
                </a:solidFill>
              </a:rPr>
              <a:t>is only present during beam on times. Higher doses of radiation are more likely to cause significant damage, which may not be repaired by reprogramming</a:t>
            </a:r>
          </a:p>
          <a:p>
            <a:r>
              <a:rPr lang="en-US" dirty="0">
                <a:solidFill>
                  <a:srgbClr val="234271"/>
                </a:solidFill>
              </a:rPr>
              <a:t>This effect may range from mild corruption of their programming to power-on-reset or complete failure of the device. The likelihood of damage increases with </a:t>
            </a:r>
            <a:r>
              <a:rPr lang="en-US" dirty="0" smtClean="0">
                <a:solidFill>
                  <a:srgbClr val="234271"/>
                </a:solidFill>
              </a:rPr>
              <a:t>cumulative </a:t>
            </a:r>
            <a:r>
              <a:rPr lang="en-US" dirty="0">
                <a:solidFill>
                  <a:srgbClr val="234271"/>
                </a:solidFill>
              </a:rPr>
              <a:t>radiation exposure to the device</a:t>
            </a:r>
          </a:p>
          <a:p>
            <a:endParaRPr lang="en-US" dirty="0"/>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
        <p:nvSpPr>
          <p:cNvPr id="6" name="TextBox 5"/>
          <p:cNvSpPr txBox="1"/>
          <p:nvPr/>
        </p:nvSpPr>
        <p:spPr>
          <a:xfrm>
            <a:off x="5981700" y="6488668"/>
            <a:ext cx="2838772" cy="369332"/>
          </a:xfrm>
          <a:prstGeom prst="rect">
            <a:avLst/>
          </a:prstGeom>
          <a:noFill/>
        </p:spPr>
        <p:txBody>
          <a:bodyPr wrap="square" rtlCol="0">
            <a:spAutoFit/>
          </a:bodyPr>
          <a:lstStyle/>
          <a:p>
            <a:r>
              <a:rPr lang="en-US" dirty="0" err="1" smtClean="0"/>
              <a:t>Tondato</a:t>
            </a:r>
            <a:r>
              <a:rPr lang="en-US" dirty="0" smtClean="0"/>
              <a:t> et al, 2009</a:t>
            </a:r>
            <a:endParaRPr lang="en-US" dirty="0"/>
          </a:p>
        </p:txBody>
      </p:sp>
    </p:spTree>
    <p:extLst>
      <p:ext uri="{BB962C8B-B14F-4D97-AF65-F5344CB8AC3E}">
        <p14:creationId xmlns:p14="http://schemas.microsoft.com/office/powerpoint/2010/main" val="3964998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48680"/>
            <a:ext cx="9144000" cy="685800"/>
          </a:xfrm>
        </p:spPr>
        <p:txBody>
          <a:bodyPr>
            <a:normAutofit/>
          </a:bodyPr>
          <a:lstStyle/>
          <a:p>
            <a:r>
              <a:rPr lang="en-CA" sz="3600" b="1" dirty="0" smtClean="0">
                <a:solidFill>
                  <a:srgbClr val="002A5C"/>
                </a:solidFill>
              </a:rPr>
              <a:t>FACULTY/PRESENTER DISCLOSURE</a:t>
            </a:r>
            <a:endParaRPr lang="en-CA" sz="3600" b="1" dirty="0">
              <a:solidFill>
                <a:srgbClr val="002A5C"/>
              </a:solidFill>
            </a:endParaRPr>
          </a:p>
        </p:txBody>
      </p:sp>
      <p:sp>
        <p:nvSpPr>
          <p:cNvPr id="3" name="Content Placeholder 2"/>
          <p:cNvSpPr>
            <a:spLocks noGrp="1"/>
          </p:cNvSpPr>
          <p:nvPr>
            <p:ph type="subTitle" idx="1"/>
          </p:nvPr>
        </p:nvSpPr>
        <p:spPr>
          <a:xfrm>
            <a:off x="457200" y="1412776"/>
            <a:ext cx="8229600" cy="4572000"/>
          </a:xfrm>
        </p:spPr>
        <p:txBody>
          <a:bodyPr>
            <a:noAutofit/>
          </a:bodyPr>
          <a:lstStyle/>
          <a:p>
            <a:pPr marL="230188" indent="-230188" algn="l">
              <a:buClr>
                <a:srgbClr val="008BB0"/>
              </a:buClr>
              <a:buFont typeface="Arial"/>
              <a:buChar char="•"/>
            </a:pPr>
            <a:r>
              <a:rPr lang="en-CA" sz="2400" dirty="0" smtClean="0">
                <a:solidFill>
                  <a:srgbClr val="002A5C"/>
                </a:solidFill>
              </a:rPr>
              <a:t>Faculty</a:t>
            </a:r>
            <a:r>
              <a:rPr lang="en-CA" sz="2400" dirty="0" smtClean="0">
                <a:solidFill>
                  <a:schemeClr val="tx1"/>
                </a:solidFill>
              </a:rPr>
              <a:t>: Amin </a:t>
            </a:r>
            <a:r>
              <a:rPr lang="en-CA" sz="2400" dirty="0" err="1" smtClean="0">
                <a:solidFill>
                  <a:schemeClr val="tx1"/>
                </a:solidFill>
              </a:rPr>
              <a:t>Zagzoog</a:t>
            </a:r>
            <a:r>
              <a:rPr lang="en-CA" sz="2400" dirty="0" smtClean="0">
                <a:solidFill>
                  <a:schemeClr val="tx1"/>
                </a:solidFill>
              </a:rPr>
              <a:t> , Suzette Turner</a:t>
            </a:r>
          </a:p>
          <a:p>
            <a:pPr marL="230188" indent="-230188" algn="l">
              <a:spcBef>
                <a:spcPts val="1800"/>
              </a:spcBef>
              <a:buClr>
                <a:srgbClr val="008BB0"/>
              </a:buClr>
              <a:buFont typeface="Arial"/>
              <a:buChar char="•"/>
            </a:pPr>
            <a:r>
              <a:rPr lang="en-CA" sz="2400" dirty="0" smtClean="0">
                <a:solidFill>
                  <a:srgbClr val="002A5C"/>
                </a:solidFill>
              </a:rPr>
              <a:t>Relationships with commercial interests:</a:t>
            </a:r>
            <a:endParaRPr lang="en-CA" sz="2400" dirty="0">
              <a:solidFill>
                <a:srgbClr val="002A5C"/>
              </a:solidFill>
            </a:endParaRPr>
          </a:p>
          <a:p>
            <a:pPr marL="688975" lvl="1" indent="-231775" algn="l">
              <a:buClr>
                <a:srgbClr val="008BB0"/>
              </a:buClr>
              <a:buFont typeface="Lucida Grande"/>
              <a:buChar char="-"/>
            </a:pPr>
            <a:r>
              <a:rPr lang="en-CA" sz="2400" dirty="0">
                <a:solidFill>
                  <a:schemeClr val="tx1"/>
                </a:solidFill>
                <a:latin typeface="Arial Narrow"/>
              </a:rPr>
              <a:t>Grants/Research Support: </a:t>
            </a:r>
            <a:r>
              <a:rPr lang="en-CA" sz="2400" dirty="0" smtClean="0">
                <a:solidFill>
                  <a:schemeClr val="tx1"/>
                </a:solidFill>
                <a:latin typeface="Arial Narrow"/>
              </a:rPr>
              <a:t>None</a:t>
            </a:r>
            <a:endParaRPr lang="en-CA" sz="2400" dirty="0">
              <a:solidFill>
                <a:schemeClr val="tx1"/>
              </a:solidFill>
              <a:latin typeface="Arial Narrow"/>
            </a:endParaRPr>
          </a:p>
          <a:p>
            <a:pPr marL="688975" lvl="1" indent="-231775" algn="l">
              <a:buClr>
                <a:srgbClr val="008BB0"/>
              </a:buClr>
              <a:buFont typeface="Lucida Grande"/>
              <a:buChar char="-"/>
            </a:pPr>
            <a:r>
              <a:rPr lang="en-CA" sz="2400" dirty="0">
                <a:solidFill>
                  <a:schemeClr val="tx1"/>
                </a:solidFill>
                <a:latin typeface="Arial Narrow"/>
              </a:rPr>
              <a:t>Speakers Bureau/Honoraria: </a:t>
            </a:r>
            <a:r>
              <a:rPr lang="en-CA" sz="2400" dirty="0" smtClean="0">
                <a:solidFill>
                  <a:schemeClr val="tx1"/>
                </a:solidFill>
                <a:latin typeface="Arial Narrow"/>
              </a:rPr>
              <a:t>None</a:t>
            </a:r>
            <a:endParaRPr lang="en-CA" sz="2400" dirty="0">
              <a:solidFill>
                <a:schemeClr val="tx1"/>
              </a:solidFill>
              <a:latin typeface="Arial Narrow"/>
            </a:endParaRPr>
          </a:p>
          <a:p>
            <a:pPr marL="688975" lvl="1" indent="-231775" algn="l">
              <a:buClr>
                <a:srgbClr val="008BB0"/>
              </a:buClr>
              <a:buFont typeface="Lucida Grande"/>
              <a:buChar char="-"/>
            </a:pPr>
            <a:r>
              <a:rPr lang="en-CA" sz="2400" dirty="0">
                <a:solidFill>
                  <a:schemeClr val="tx1"/>
                </a:solidFill>
                <a:latin typeface="Arial Narrow"/>
              </a:rPr>
              <a:t>Consulting Fees: </a:t>
            </a:r>
            <a:r>
              <a:rPr lang="en-CA" sz="2400" dirty="0" smtClean="0">
                <a:solidFill>
                  <a:schemeClr val="tx1"/>
                </a:solidFill>
                <a:latin typeface="Arial Narrow"/>
              </a:rPr>
              <a:t>None</a:t>
            </a:r>
            <a:endParaRPr lang="en-CA" sz="2400" dirty="0">
              <a:solidFill>
                <a:schemeClr val="tx1"/>
              </a:solidFill>
              <a:latin typeface="Arial Narrow"/>
            </a:endParaRPr>
          </a:p>
          <a:p>
            <a:pPr algn="l"/>
            <a:endParaRPr lang="en-CA" sz="2400" dirty="0" smtClean="0">
              <a:solidFill>
                <a:srgbClr val="FF0000"/>
              </a:solidFill>
            </a:endParaRPr>
          </a:p>
          <a:p>
            <a:pPr marL="0" indent="0" algn="l">
              <a:buNone/>
            </a:pPr>
            <a:endParaRPr lang="en-CA" sz="2400" dirty="0" smtClean="0"/>
          </a:p>
        </p:txBody>
      </p:sp>
    </p:spTree>
    <p:extLst>
      <p:ext uri="{BB962C8B-B14F-4D97-AF65-F5344CB8AC3E}">
        <p14:creationId xmlns:p14="http://schemas.microsoft.com/office/powerpoint/2010/main" val="4279425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3047"/>
            <a:ext cx="8229600" cy="1600200"/>
          </a:xfrm>
        </p:spPr>
        <p:txBody>
          <a:bodyPr/>
          <a:lstStyle/>
          <a:p>
            <a:r>
              <a:rPr lang="en-US" dirty="0" smtClean="0"/>
              <a:t>Modes of Failure</a:t>
            </a:r>
            <a:endParaRPr lang="en-US" dirty="0"/>
          </a:p>
        </p:txBody>
      </p:sp>
      <p:sp>
        <p:nvSpPr>
          <p:cNvPr id="6" name="Content Placeholder 5"/>
          <p:cNvSpPr>
            <a:spLocks noGrp="1"/>
          </p:cNvSpPr>
          <p:nvPr>
            <p:ph sz="half" idx="2"/>
          </p:nvPr>
        </p:nvSpPr>
        <p:spPr>
          <a:xfrm>
            <a:off x="4648200" y="2820736"/>
            <a:ext cx="4038600" cy="3305743"/>
          </a:xfrm>
        </p:spPr>
        <p:txBody>
          <a:bodyPr/>
          <a:lstStyle/>
          <a:p>
            <a:r>
              <a:rPr lang="en-US" b="1" dirty="0">
                <a:solidFill>
                  <a:srgbClr val="234271"/>
                </a:solidFill>
              </a:rPr>
              <a:t>Permanent</a:t>
            </a:r>
          </a:p>
          <a:p>
            <a:pPr lvl="1"/>
            <a:r>
              <a:rPr lang="en-US" dirty="0">
                <a:solidFill>
                  <a:srgbClr val="234271"/>
                </a:solidFill>
              </a:rPr>
              <a:t>Loss of power</a:t>
            </a:r>
          </a:p>
          <a:p>
            <a:pPr lvl="1"/>
            <a:r>
              <a:rPr lang="en-US" dirty="0">
                <a:solidFill>
                  <a:srgbClr val="234271"/>
                </a:solidFill>
              </a:rPr>
              <a:t> Loss of function  </a:t>
            </a:r>
          </a:p>
          <a:p>
            <a:pPr lvl="1"/>
            <a:r>
              <a:rPr lang="en-US" dirty="0">
                <a:solidFill>
                  <a:srgbClr val="234271"/>
                </a:solidFill>
              </a:rPr>
              <a:t>Change in battery charge time</a:t>
            </a:r>
          </a:p>
          <a:p>
            <a:pPr lvl="1"/>
            <a:r>
              <a:rPr lang="en-US" dirty="0">
                <a:solidFill>
                  <a:srgbClr val="234271"/>
                </a:solidFill>
              </a:rPr>
              <a:t>Critical memory damaged (</a:t>
            </a:r>
            <a:r>
              <a:rPr lang="en-US" dirty="0" smtClean="0">
                <a:solidFill>
                  <a:srgbClr val="234271"/>
                </a:solidFill>
              </a:rPr>
              <a:t>RAM)</a:t>
            </a:r>
            <a:endParaRPr lang="en-US" dirty="0">
              <a:solidFill>
                <a:srgbClr val="234271"/>
              </a:solidFill>
            </a:endParaRPr>
          </a:p>
        </p:txBody>
      </p:sp>
      <p:sp>
        <p:nvSpPr>
          <p:cNvPr id="7" name="Content Placeholder 6"/>
          <p:cNvSpPr>
            <a:spLocks noGrp="1"/>
          </p:cNvSpPr>
          <p:nvPr>
            <p:ph sz="quarter" idx="13"/>
          </p:nvPr>
        </p:nvSpPr>
        <p:spPr>
          <a:xfrm>
            <a:off x="365760" y="2539830"/>
            <a:ext cx="4282440" cy="3586649"/>
          </a:xfrm>
        </p:spPr>
        <p:txBody>
          <a:bodyPr/>
          <a:lstStyle/>
          <a:p>
            <a:r>
              <a:rPr lang="en-US" b="1" dirty="0">
                <a:solidFill>
                  <a:srgbClr val="234271"/>
                </a:solidFill>
              </a:rPr>
              <a:t>Transient</a:t>
            </a:r>
          </a:p>
          <a:p>
            <a:pPr lvl="1"/>
            <a:r>
              <a:rPr lang="en-US" dirty="0">
                <a:solidFill>
                  <a:srgbClr val="234271"/>
                </a:solidFill>
              </a:rPr>
              <a:t>Inhibition of pacing </a:t>
            </a:r>
          </a:p>
          <a:p>
            <a:pPr lvl="1"/>
            <a:r>
              <a:rPr lang="en-US" dirty="0">
                <a:solidFill>
                  <a:srgbClr val="234271"/>
                </a:solidFill>
              </a:rPr>
              <a:t>False signal detection </a:t>
            </a:r>
          </a:p>
          <a:p>
            <a:pPr lvl="1"/>
            <a:r>
              <a:rPr lang="en-US" dirty="0">
                <a:solidFill>
                  <a:srgbClr val="234271"/>
                </a:solidFill>
              </a:rPr>
              <a:t> Inappropriate pulse initiation</a:t>
            </a:r>
          </a:p>
          <a:p>
            <a:r>
              <a:rPr lang="en-US" b="1" dirty="0">
                <a:solidFill>
                  <a:srgbClr val="234271"/>
                </a:solidFill>
              </a:rPr>
              <a:t>Repairable</a:t>
            </a:r>
          </a:p>
          <a:p>
            <a:pPr lvl="1"/>
            <a:r>
              <a:rPr lang="en-US" dirty="0">
                <a:solidFill>
                  <a:srgbClr val="234271"/>
                </a:solidFill>
              </a:rPr>
              <a:t>Partial device reset </a:t>
            </a:r>
          </a:p>
          <a:p>
            <a:pPr lvl="1"/>
            <a:r>
              <a:rPr lang="en-US" dirty="0">
                <a:solidFill>
                  <a:srgbClr val="234271"/>
                </a:solidFill>
              </a:rPr>
              <a:t>Total device reset  </a:t>
            </a:r>
          </a:p>
          <a:p>
            <a:pPr lvl="1"/>
            <a:r>
              <a:rPr lang="en-US" dirty="0">
                <a:solidFill>
                  <a:srgbClr val="234271"/>
                </a:solidFill>
              </a:rPr>
              <a:t>Change in sensing threshold  </a:t>
            </a:r>
          </a:p>
          <a:p>
            <a:pPr lvl="1"/>
            <a:r>
              <a:rPr lang="en-US" dirty="0">
                <a:solidFill>
                  <a:srgbClr val="234271"/>
                </a:solidFill>
              </a:rPr>
              <a:t>Change in pacing </a:t>
            </a:r>
            <a:r>
              <a:rPr lang="en-US" dirty="0" smtClean="0">
                <a:solidFill>
                  <a:srgbClr val="234271"/>
                </a:solidFill>
              </a:rPr>
              <a:t>threshold/ </a:t>
            </a:r>
            <a:r>
              <a:rPr lang="en-US" dirty="0">
                <a:solidFill>
                  <a:srgbClr val="234271"/>
                </a:solidFill>
              </a:rPr>
              <a:t>required safety margin</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8795369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36" t="4955" r="5036" b="5923"/>
          <a:stretch/>
        </p:blipFill>
        <p:spPr>
          <a:xfrm>
            <a:off x="685800" y="1059543"/>
            <a:ext cx="6629400" cy="4960256"/>
          </a:xfrm>
          <a:prstGeom prst="rect">
            <a:avLst/>
          </a:prstGeom>
        </p:spPr>
      </p:pic>
      <p:sp>
        <p:nvSpPr>
          <p:cNvPr id="5" name="TextBox 4"/>
          <p:cNvSpPr txBox="1"/>
          <p:nvPr/>
        </p:nvSpPr>
        <p:spPr>
          <a:xfrm>
            <a:off x="3203848" y="6324600"/>
            <a:ext cx="6705600" cy="369332"/>
          </a:xfrm>
          <a:prstGeom prst="rect">
            <a:avLst/>
          </a:prstGeom>
          <a:noFill/>
        </p:spPr>
        <p:txBody>
          <a:bodyPr wrap="square" rtlCol="0">
            <a:spAutoFit/>
          </a:bodyPr>
          <a:lstStyle/>
          <a:p>
            <a:r>
              <a:rPr lang="en-US" b="1" dirty="0"/>
              <a:t>Benjamin </a:t>
            </a:r>
            <a:r>
              <a:rPr lang="en-US" b="1" dirty="0" err="1"/>
              <a:t>Gauter</a:t>
            </a:r>
            <a:r>
              <a:rPr lang="en-US" b="1" dirty="0"/>
              <a:t>-</a:t>
            </a:r>
            <a:r>
              <a:rPr lang="en-US" b="1" dirty="0" smtClean="0"/>
              <a:t>Fleckenstein et al 2015</a:t>
            </a:r>
            <a:endParaRPr lang="en-US" dirty="0"/>
          </a:p>
        </p:txBody>
      </p:sp>
      <p:sp>
        <p:nvSpPr>
          <p:cNvPr id="2" name="Title 1"/>
          <p:cNvSpPr>
            <a:spLocks noGrp="1"/>
          </p:cNvSpPr>
          <p:nvPr>
            <p:ph type="title"/>
          </p:nvPr>
        </p:nvSpPr>
        <p:spPr>
          <a:xfrm>
            <a:off x="583746" y="476672"/>
            <a:ext cx="7918450" cy="582871"/>
          </a:xfrm>
        </p:spPr>
        <p:txBody>
          <a:bodyPr>
            <a:normAutofit fontScale="90000"/>
          </a:bodyPr>
          <a:lstStyle/>
          <a:p>
            <a:r>
              <a:rPr lang="en-US" b="1" dirty="0" smtClean="0"/>
              <a:t>Potential Errors</a:t>
            </a:r>
            <a:endParaRPr lang="en-US" b="1" dirty="0"/>
          </a:p>
        </p:txBody>
      </p:sp>
    </p:spTree>
    <p:extLst>
      <p:ext uri="{BB962C8B-B14F-4D97-AF65-F5344CB8AC3E}">
        <p14:creationId xmlns:p14="http://schemas.microsoft.com/office/powerpoint/2010/main" val="3174692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036" t="4955" r="5036" b="5923"/>
          <a:stretch/>
        </p:blipFill>
        <p:spPr>
          <a:xfrm>
            <a:off x="685800" y="1059543"/>
            <a:ext cx="6629400" cy="4960256"/>
          </a:xfrm>
          <a:prstGeom prst="rect">
            <a:avLst/>
          </a:prstGeom>
        </p:spPr>
      </p:pic>
      <p:sp>
        <p:nvSpPr>
          <p:cNvPr id="5" name="TextBox 4"/>
          <p:cNvSpPr txBox="1"/>
          <p:nvPr/>
        </p:nvSpPr>
        <p:spPr>
          <a:xfrm>
            <a:off x="3203848" y="6324600"/>
            <a:ext cx="6705600" cy="369332"/>
          </a:xfrm>
          <a:prstGeom prst="rect">
            <a:avLst/>
          </a:prstGeom>
          <a:noFill/>
        </p:spPr>
        <p:txBody>
          <a:bodyPr wrap="square" rtlCol="0">
            <a:spAutoFit/>
          </a:bodyPr>
          <a:lstStyle/>
          <a:p>
            <a:r>
              <a:rPr lang="en-US" b="1" dirty="0"/>
              <a:t>Benjamin </a:t>
            </a:r>
            <a:r>
              <a:rPr lang="en-US" b="1" dirty="0" err="1"/>
              <a:t>Gauter</a:t>
            </a:r>
            <a:r>
              <a:rPr lang="en-US" b="1" dirty="0"/>
              <a:t>-</a:t>
            </a:r>
            <a:r>
              <a:rPr lang="en-US" b="1" dirty="0" smtClean="0"/>
              <a:t>Fleckenstein et al 2015</a:t>
            </a:r>
            <a:endParaRPr lang="en-US" dirty="0"/>
          </a:p>
        </p:txBody>
      </p:sp>
      <p:sp>
        <p:nvSpPr>
          <p:cNvPr id="2" name="Title 1"/>
          <p:cNvSpPr>
            <a:spLocks noGrp="1"/>
          </p:cNvSpPr>
          <p:nvPr>
            <p:ph type="title"/>
          </p:nvPr>
        </p:nvSpPr>
        <p:spPr>
          <a:xfrm>
            <a:off x="583746" y="476672"/>
            <a:ext cx="7918450" cy="582871"/>
          </a:xfrm>
        </p:spPr>
        <p:txBody>
          <a:bodyPr>
            <a:normAutofit fontScale="90000"/>
          </a:bodyPr>
          <a:lstStyle/>
          <a:p>
            <a:r>
              <a:rPr lang="en-US" b="1" dirty="0" smtClean="0"/>
              <a:t>Potential Errors</a:t>
            </a:r>
            <a:endParaRPr lang="en-US" b="1" dirty="0"/>
          </a:p>
        </p:txBody>
      </p:sp>
      <p:sp>
        <p:nvSpPr>
          <p:cNvPr id="7" name="TextBox 6"/>
          <p:cNvSpPr txBox="1"/>
          <p:nvPr/>
        </p:nvSpPr>
        <p:spPr>
          <a:xfrm>
            <a:off x="906488" y="3024534"/>
            <a:ext cx="6408712" cy="138499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1400" b="1" dirty="0" smtClean="0">
                <a:solidFill>
                  <a:schemeClr val="bg1"/>
                </a:solidFill>
              </a:rPr>
              <a:t>Most frequently observed </a:t>
            </a:r>
            <a:r>
              <a:rPr lang="en-US" sz="1400" dirty="0" smtClean="0">
                <a:solidFill>
                  <a:schemeClr val="bg1"/>
                </a:solidFill>
              </a:rPr>
              <a:t>EMI influencing rate response algorithm</a:t>
            </a:r>
          </a:p>
          <a:p>
            <a:pPr marL="285750" indent="-285750">
              <a:buFont typeface="Arial" panose="020B0604020202020204" pitchFamily="34" charset="0"/>
              <a:buChar char="•"/>
            </a:pPr>
            <a:r>
              <a:rPr lang="en-US" sz="1400" dirty="0" smtClean="0">
                <a:solidFill>
                  <a:schemeClr val="bg1"/>
                </a:solidFill>
              </a:rPr>
              <a:t>Resets – device returned to initial</a:t>
            </a:r>
          </a:p>
          <a:p>
            <a:r>
              <a:rPr lang="en-US" sz="1400" b="1" dirty="0" smtClean="0">
                <a:solidFill>
                  <a:schemeClr val="bg1"/>
                </a:solidFill>
              </a:rPr>
              <a:t>Rare but more commonly caused by therapeutic radiation</a:t>
            </a:r>
          </a:p>
          <a:p>
            <a:pPr marL="285750" indent="-285750">
              <a:buFont typeface="Arial" panose="020B0604020202020204" pitchFamily="34" charset="0"/>
              <a:buChar char="•"/>
            </a:pPr>
            <a:r>
              <a:rPr lang="en-US" sz="1400" dirty="0" smtClean="0">
                <a:solidFill>
                  <a:schemeClr val="bg1"/>
                </a:solidFill>
              </a:rPr>
              <a:t>Pulse generator damage or permanent failure</a:t>
            </a:r>
          </a:p>
          <a:p>
            <a:pPr marL="342900" indent="-342900">
              <a:buFont typeface="Arial"/>
              <a:buChar char="•"/>
            </a:pPr>
            <a:r>
              <a:rPr lang="en-US" sz="1400" dirty="0" smtClean="0">
                <a:solidFill>
                  <a:schemeClr val="bg1"/>
                </a:solidFill>
              </a:rPr>
              <a:t>Damage of the lead tissue interface</a:t>
            </a:r>
          </a:p>
          <a:p>
            <a:r>
              <a:rPr lang="en-US" sz="1400" b="1" dirty="0" smtClean="0">
                <a:solidFill>
                  <a:schemeClr val="bg1"/>
                </a:solidFill>
              </a:rPr>
              <a:t>							</a:t>
            </a:r>
            <a:endParaRPr lang="en-US" sz="1400" b="1" dirty="0">
              <a:solidFill>
                <a:schemeClr val="bg1"/>
              </a:solidFill>
            </a:endParaRPr>
          </a:p>
        </p:txBody>
      </p:sp>
    </p:spTree>
    <p:extLst>
      <p:ext uri="{BB962C8B-B14F-4D97-AF65-F5344CB8AC3E}">
        <p14:creationId xmlns:p14="http://schemas.microsoft.com/office/powerpoint/2010/main" val="30110848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3376"/>
          <a:stretch/>
        </p:blipFill>
        <p:spPr>
          <a:xfrm>
            <a:off x="304800" y="788894"/>
            <a:ext cx="8610600" cy="5632450"/>
          </a:xfrm>
          <a:prstGeom prst="rect">
            <a:avLst/>
          </a:prstGeom>
        </p:spPr>
      </p:pic>
      <p:sp>
        <p:nvSpPr>
          <p:cNvPr id="3" name="TextBox 2"/>
          <p:cNvSpPr txBox="1"/>
          <p:nvPr/>
        </p:nvSpPr>
        <p:spPr>
          <a:xfrm>
            <a:off x="5364088" y="6343650"/>
            <a:ext cx="2736304" cy="369332"/>
          </a:xfrm>
          <a:prstGeom prst="rect">
            <a:avLst/>
          </a:prstGeom>
          <a:noFill/>
        </p:spPr>
        <p:txBody>
          <a:bodyPr wrap="square" rtlCol="0">
            <a:spAutoFit/>
          </a:bodyPr>
          <a:lstStyle/>
          <a:p>
            <a:r>
              <a:rPr lang="en-US" dirty="0" err="1" smtClean="0"/>
              <a:t>Zaremba</a:t>
            </a:r>
            <a:r>
              <a:rPr lang="en-US" dirty="0" smtClean="0"/>
              <a:t> , 2015</a:t>
            </a:r>
            <a:endParaRPr lang="en-US" dirty="0"/>
          </a:p>
        </p:txBody>
      </p:sp>
      <p:sp>
        <p:nvSpPr>
          <p:cNvPr id="4" name="Title 3"/>
          <p:cNvSpPr>
            <a:spLocks noGrp="1"/>
          </p:cNvSpPr>
          <p:nvPr>
            <p:ph type="title"/>
          </p:nvPr>
        </p:nvSpPr>
        <p:spPr>
          <a:xfrm>
            <a:off x="467544" y="0"/>
            <a:ext cx="7918450" cy="788894"/>
          </a:xfrm>
        </p:spPr>
        <p:txBody>
          <a:bodyPr/>
          <a:lstStyle/>
          <a:p>
            <a:r>
              <a:rPr lang="en-US" b="1" dirty="0" smtClean="0"/>
              <a:t>CIED  Manufacturers</a:t>
            </a:r>
            <a:endParaRPr lang="en-US"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4104"/>
            <a:ext cx="8229600" cy="989264"/>
          </a:xfrm>
        </p:spPr>
        <p:txBody>
          <a:bodyPr/>
          <a:lstStyle/>
          <a:p>
            <a:r>
              <a:rPr lang="en-US" sz="4400" dirty="0"/>
              <a:t>Radiation planning and </a:t>
            </a:r>
            <a:r>
              <a:rPr lang="en-US" sz="4400" dirty="0" smtClean="0"/>
              <a:t>treatment </a:t>
            </a:r>
            <a:r>
              <a:rPr lang="en-US" sz="4400" dirty="0"/>
              <a:t>process</a:t>
            </a:r>
          </a:p>
        </p:txBody>
      </p:sp>
      <p:sp>
        <p:nvSpPr>
          <p:cNvPr id="3" name="Content Placeholder 2"/>
          <p:cNvSpPr>
            <a:spLocks noGrp="1"/>
          </p:cNvSpPr>
          <p:nvPr>
            <p:ph idx="1"/>
          </p:nvPr>
        </p:nvSpPr>
        <p:spPr>
          <a:xfrm>
            <a:off x="457200" y="2713789"/>
            <a:ext cx="8229600" cy="3412374"/>
          </a:xfrm>
        </p:spPr>
        <p:txBody>
          <a:bodyPr>
            <a:normAutofit lnSpcReduction="10000"/>
          </a:bodyPr>
          <a:lstStyle/>
          <a:p>
            <a:r>
              <a:rPr lang="en-US" dirty="0">
                <a:solidFill>
                  <a:srgbClr val="234271"/>
                </a:solidFill>
              </a:rPr>
              <a:t>The absorbed dose of radiation measured in Gray (</a:t>
            </a:r>
            <a:r>
              <a:rPr lang="en-US" dirty="0" err="1">
                <a:solidFill>
                  <a:srgbClr val="234271"/>
                </a:solidFill>
              </a:rPr>
              <a:t>Gy</a:t>
            </a:r>
            <a:r>
              <a:rPr lang="en-US" dirty="0">
                <a:solidFill>
                  <a:srgbClr val="234271"/>
                </a:solidFill>
              </a:rPr>
              <a:t>) and calculated as one joule (J) of energy absorbed per Kg</a:t>
            </a:r>
          </a:p>
          <a:p>
            <a:r>
              <a:rPr lang="en-US" dirty="0">
                <a:solidFill>
                  <a:srgbClr val="234271"/>
                </a:solidFill>
              </a:rPr>
              <a:t>Treatment administered from one day – 8 </a:t>
            </a:r>
            <a:r>
              <a:rPr lang="en-US" dirty="0" err="1">
                <a:solidFill>
                  <a:srgbClr val="234271"/>
                </a:solidFill>
              </a:rPr>
              <a:t>wks</a:t>
            </a:r>
            <a:r>
              <a:rPr lang="en-US" dirty="0">
                <a:solidFill>
                  <a:srgbClr val="234271"/>
                </a:solidFill>
              </a:rPr>
              <a:t> of daily </a:t>
            </a:r>
            <a:r>
              <a:rPr lang="en-US" dirty="0" err="1">
                <a:solidFill>
                  <a:srgbClr val="234271"/>
                </a:solidFill>
              </a:rPr>
              <a:t>tx</a:t>
            </a:r>
            <a:r>
              <a:rPr lang="en-US" dirty="0">
                <a:solidFill>
                  <a:srgbClr val="234271"/>
                </a:solidFill>
              </a:rPr>
              <a:t> or fractions</a:t>
            </a:r>
          </a:p>
          <a:p>
            <a:r>
              <a:rPr lang="en-US" dirty="0">
                <a:solidFill>
                  <a:srgbClr val="234271"/>
                </a:solidFill>
              </a:rPr>
              <a:t>Conventional fractionations- daily doses of 1.8- 2Gy for radically or curatively treated patients</a:t>
            </a:r>
          </a:p>
          <a:p>
            <a:r>
              <a:rPr lang="en-US" dirty="0">
                <a:solidFill>
                  <a:srgbClr val="234271"/>
                </a:solidFill>
              </a:rPr>
              <a:t>Higher doses (</a:t>
            </a:r>
            <a:r>
              <a:rPr lang="en-US" dirty="0" err="1">
                <a:solidFill>
                  <a:srgbClr val="234271"/>
                </a:solidFill>
              </a:rPr>
              <a:t>hyperfractionation</a:t>
            </a:r>
            <a:r>
              <a:rPr lang="en-US" dirty="0">
                <a:solidFill>
                  <a:srgbClr val="234271"/>
                </a:solidFill>
              </a:rPr>
              <a:t>) used in palliative cases to decrease </a:t>
            </a:r>
            <a:r>
              <a:rPr lang="en-US" dirty="0" err="1">
                <a:solidFill>
                  <a:srgbClr val="234271"/>
                </a:solidFill>
              </a:rPr>
              <a:t>tx</a:t>
            </a:r>
            <a:r>
              <a:rPr lang="en-US" dirty="0">
                <a:solidFill>
                  <a:srgbClr val="234271"/>
                </a:solidFill>
              </a:rPr>
              <a:t> time     </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40104"/>
            <a:ext cx="3327183" cy="1193800"/>
          </a:xfrm>
          <a:prstGeom prst="rect">
            <a:avLst/>
          </a:prstGeom>
        </p:spPr>
      </p:pic>
      <p:sp>
        <p:nvSpPr>
          <p:cNvPr id="6" name="TextBox 5"/>
          <p:cNvSpPr txBox="1"/>
          <p:nvPr/>
        </p:nvSpPr>
        <p:spPr>
          <a:xfrm>
            <a:off x="914400" y="6126163"/>
            <a:ext cx="7772400" cy="369332"/>
          </a:xfrm>
          <a:prstGeom prst="rect">
            <a:avLst/>
          </a:prstGeom>
          <a:noFill/>
        </p:spPr>
        <p:txBody>
          <a:bodyPr wrap="square" rtlCol="0">
            <a:spAutoFit/>
          </a:bodyPr>
          <a:lstStyle/>
          <a:p>
            <a:r>
              <a:rPr lang="en-US" dirty="0" smtClean="0"/>
              <a:t>Ling et al (2010)</a:t>
            </a:r>
            <a:r>
              <a:rPr lang="en-US" i="1" dirty="0" smtClean="0"/>
              <a:t> Radiotherapy  and  Oncology,  95(3),  261-­268.  </a:t>
            </a:r>
            <a:endParaRPr lang="en-US" dirty="0"/>
          </a:p>
        </p:txBody>
      </p:sp>
    </p:spTree>
    <p:extLst>
      <p:ext uri="{BB962C8B-B14F-4D97-AF65-F5344CB8AC3E}">
        <p14:creationId xmlns:p14="http://schemas.microsoft.com/office/powerpoint/2010/main" val="1341358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474"/>
            <a:ext cx="8229600" cy="1163052"/>
          </a:xfrm>
        </p:spPr>
        <p:txBody>
          <a:bodyPr/>
          <a:lstStyle/>
          <a:p>
            <a:r>
              <a:rPr lang="en-US" dirty="0"/>
              <a:t>Pre-Radiation</a:t>
            </a:r>
          </a:p>
        </p:txBody>
      </p:sp>
      <p:sp>
        <p:nvSpPr>
          <p:cNvPr id="3" name="Content Placeholder 2"/>
          <p:cNvSpPr>
            <a:spLocks noGrp="1"/>
          </p:cNvSpPr>
          <p:nvPr>
            <p:ph idx="1"/>
          </p:nvPr>
        </p:nvSpPr>
        <p:spPr>
          <a:xfrm>
            <a:off x="457200" y="2352842"/>
            <a:ext cx="8229600" cy="3773321"/>
          </a:xfrm>
        </p:spPr>
        <p:txBody>
          <a:bodyPr/>
          <a:lstStyle/>
          <a:p>
            <a:pPr>
              <a:lnSpc>
                <a:spcPct val="120000"/>
              </a:lnSpc>
            </a:pPr>
            <a:r>
              <a:rPr lang="en-US" dirty="0">
                <a:solidFill>
                  <a:srgbClr val="234271"/>
                </a:solidFill>
              </a:rPr>
              <a:t>Identify the manufacturer</a:t>
            </a:r>
          </a:p>
          <a:p>
            <a:pPr>
              <a:lnSpc>
                <a:spcPct val="120000"/>
              </a:lnSpc>
            </a:pPr>
            <a:r>
              <a:rPr lang="en-US" dirty="0">
                <a:solidFill>
                  <a:srgbClr val="234271"/>
                </a:solidFill>
              </a:rPr>
              <a:t>Identify dependency</a:t>
            </a:r>
          </a:p>
          <a:p>
            <a:pPr>
              <a:lnSpc>
                <a:spcPct val="120000"/>
              </a:lnSpc>
            </a:pPr>
            <a:r>
              <a:rPr lang="en-US" dirty="0">
                <a:solidFill>
                  <a:srgbClr val="234271"/>
                </a:solidFill>
              </a:rPr>
              <a:t>Check capture, sensing thresholds and  battery status</a:t>
            </a:r>
          </a:p>
          <a:p>
            <a:pPr>
              <a:lnSpc>
                <a:spcPct val="120000"/>
              </a:lnSpc>
            </a:pPr>
            <a:r>
              <a:rPr lang="en-US" dirty="0">
                <a:solidFill>
                  <a:srgbClr val="234271"/>
                </a:solidFill>
              </a:rPr>
              <a:t>Deactivate therapies/ Monitor zone if indicated</a:t>
            </a:r>
          </a:p>
          <a:p>
            <a:pPr>
              <a:lnSpc>
                <a:spcPct val="120000"/>
              </a:lnSpc>
            </a:pPr>
            <a:r>
              <a:rPr lang="en-US" dirty="0">
                <a:solidFill>
                  <a:srgbClr val="234271"/>
                </a:solidFill>
              </a:rPr>
              <a:t>Temporary pacing and defibrillation should be available</a:t>
            </a: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40104"/>
            <a:ext cx="3327183" cy="1193800"/>
          </a:xfrm>
          <a:prstGeom prst="rect">
            <a:avLst/>
          </a:prstGeom>
        </p:spPr>
      </p:pic>
    </p:spTree>
    <p:extLst>
      <p:ext uri="{BB962C8B-B14F-4D97-AF65-F5344CB8AC3E}">
        <p14:creationId xmlns:p14="http://schemas.microsoft.com/office/powerpoint/2010/main" val="6959046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1950"/>
            <a:ext cx="8229600" cy="1374201"/>
          </a:xfrm>
        </p:spPr>
        <p:txBody>
          <a:bodyPr>
            <a:normAutofit/>
          </a:bodyPr>
          <a:lstStyle/>
          <a:p>
            <a:r>
              <a:rPr lang="en-US" sz="3200" b="1" dirty="0" smtClean="0"/>
              <a:t>Heart Rhythm Consensus Statement 2011</a:t>
            </a:r>
            <a:endParaRPr lang="en-US" sz="3200" b="1" dirty="0"/>
          </a:p>
        </p:txBody>
      </p:sp>
      <p:pic>
        <p:nvPicPr>
          <p:cNvPr id="4" name="Picture 3"/>
          <p:cNvPicPr>
            <a:picLocks noChangeAspect="1"/>
          </p:cNvPicPr>
          <p:nvPr/>
        </p:nvPicPr>
        <p:blipFill>
          <a:blip r:embed="rId2"/>
          <a:stretch>
            <a:fillRect/>
          </a:stretch>
        </p:blipFill>
        <p:spPr>
          <a:xfrm>
            <a:off x="2349500" y="1238250"/>
            <a:ext cx="4445000" cy="5619750"/>
          </a:xfrm>
          <a:prstGeom prst="rect">
            <a:avLst/>
          </a:prstGeom>
        </p:spPr>
      </p:pic>
      <p:pic>
        <p:nvPicPr>
          <p:cNvPr id="6" name="Picture 5"/>
          <p:cNvPicPr>
            <a:picLocks noChangeAspect="1"/>
          </p:cNvPicPr>
          <p:nvPr/>
        </p:nvPicPr>
        <p:blipFill>
          <a:blip r:embed="rId3"/>
          <a:stretch>
            <a:fillRect/>
          </a:stretch>
        </p:blipFill>
        <p:spPr>
          <a:xfrm>
            <a:off x="895350" y="3886200"/>
            <a:ext cx="7353300" cy="2146300"/>
          </a:xfrm>
          <a:prstGeom prst="rect">
            <a:avLst/>
          </a:prstGeom>
        </p:spPr>
      </p:pic>
    </p:spTree>
    <p:extLst>
      <p:ext uri="{BB962C8B-B14F-4D97-AF65-F5344CB8AC3E}">
        <p14:creationId xmlns:p14="http://schemas.microsoft.com/office/powerpoint/2010/main" val="14977448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31256" y="6488668"/>
            <a:ext cx="2318513" cy="646331"/>
          </a:xfrm>
          <a:prstGeom prst="rect">
            <a:avLst/>
          </a:prstGeom>
        </p:spPr>
        <p:txBody>
          <a:bodyPr wrap="square">
            <a:spAutoFit/>
          </a:bodyPr>
          <a:lstStyle/>
          <a:p>
            <a:r>
              <a:rPr lang="en-US" dirty="0" err="1" smtClean="0"/>
              <a:t>Hurkmans</a:t>
            </a:r>
            <a:r>
              <a:rPr lang="en-US" dirty="0" smtClean="0"/>
              <a:t> et al 2012</a:t>
            </a:r>
            <a:endParaRPr lang="en-US" dirty="0"/>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37119" y="872044"/>
            <a:ext cx="7920881" cy="5616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0" y="188259"/>
            <a:ext cx="9144000" cy="788894"/>
          </a:xfrm>
        </p:spPr>
        <p:txBody>
          <a:bodyPr/>
          <a:lstStyle/>
          <a:p>
            <a:r>
              <a:rPr lang="en-US" b="1" dirty="0" err="1" smtClean="0"/>
              <a:t>Hurkmans</a:t>
            </a:r>
            <a:r>
              <a:rPr lang="en-US" b="1" dirty="0" smtClean="0"/>
              <a:t>- Dutch Approach</a:t>
            </a:r>
            <a:endParaRPr lang="en-US" b="1" dirty="0"/>
          </a:p>
        </p:txBody>
      </p:sp>
    </p:spTree>
    <p:extLst>
      <p:ext uri="{BB962C8B-B14F-4D97-AF65-F5344CB8AC3E}">
        <p14:creationId xmlns:p14="http://schemas.microsoft.com/office/powerpoint/2010/main" val="16120519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t="-7375" b="-7375"/>
          <a:stretch>
            <a:fillRect/>
          </a:stretch>
        </p:blipFill>
        <p:spPr bwMode="auto">
          <a:xfrm>
            <a:off x="226601" y="1558925"/>
            <a:ext cx="8642350"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12700" y="0"/>
            <a:ext cx="2768600" cy="1193800"/>
          </a:xfrm>
          <a:prstGeom prst="rect">
            <a:avLst/>
          </a:prstGeom>
        </p:spPr>
      </p:pic>
      <p:pic>
        <p:nvPicPr>
          <p:cNvPr id="5" name="Picture 4"/>
          <p:cNvPicPr>
            <a:picLocks noChangeAspect="1"/>
          </p:cNvPicPr>
          <p:nvPr/>
        </p:nvPicPr>
        <p:blipFill>
          <a:blip r:embed="rId4"/>
          <a:stretch>
            <a:fillRect/>
          </a:stretch>
        </p:blipFill>
        <p:spPr>
          <a:xfrm>
            <a:off x="5816816" y="40104"/>
            <a:ext cx="3327183" cy="1193800"/>
          </a:xfrm>
          <a:prstGeom prst="rect">
            <a:avLst/>
          </a:prstGeom>
        </p:spPr>
      </p:pic>
      <p:sp>
        <p:nvSpPr>
          <p:cNvPr id="7" name="TextBox 6"/>
          <p:cNvSpPr txBox="1"/>
          <p:nvPr/>
        </p:nvSpPr>
        <p:spPr>
          <a:xfrm>
            <a:off x="6156176" y="6237312"/>
            <a:ext cx="2304256" cy="369332"/>
          </a:xfrm>
          <a:prstGeom prst="rect">
            <a:avLst/>
          </a:prstGeom>
          <a:noFill/>
        </p:spPr>
        <p:txBody>
          <a:bodyPr wrap="square" rtlCol="0">
            <a:spAutoFit/>
          </a:bodyPr>
          <a:lstStyle/>
          <a:p>
            <a:r>
              <a:rPr lang="en-US" dirty="0" err="1" smtClean="0"/>
              <a:t>Hurkman</a:t>
            </a:r>
            <a:r>
              <a:rPr lang="en-US" dirty="0" smtClean="0"/>
              <a:t> et al 2012</a:t>
            </a:r>
            <a:endParaRPr lang="en-US" dirty="0"/>
          </a:p>
        </p:txBody>
      </p:sp>
    </p:spTree>
    <p:extLst>
      <p:ext uri="{BB962C8B-B14F-4D97-AF65-F5344CB8AC3E}">
        <p14:creationId xmlns:p14="http://schemas.microsoft.com/office/powerpoint/2010/main" val="21761575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37237" y="1085869"/>
            <a:ext cx="7790966" cy="4966991"/>
          </a:xfrm>
          <a:prstGeom prst="rect">
            <a:avLst/>
          </a:prstGeom>
        </p:spPr>
      </p:pic>
      <p:sp>
        <p:nvSpPr>
          <p:cNvPr id="3" name="Title 2"/>
          <p:cNvSpPr>
            <a:spLocks noGrp="1"/>
          </p:cNvSpPr>
          <p:nvPr>
            <p:ph type="title"/>
          </p:nvPr>
        </p:nvSpPr>
        <p:spPr>
          <a:xfrm>
            <a:off x="457200" y="-514331"/>
            <a:ext cx="8229600" cy="1600200"/>
          </a:xfrm>
        </p:spPr>
        <p:txBody>
          <a:bodyPr/>
          <a:lstStyle/>
          <a:p>
            <a:r>
              <a:rPr lang="en-US" dirty="0" smtClean="0"/>
              <a:t>Magnet Placement</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Objectives</a:t>
            </a:r>
            <a:endParaRPr lang="en-US" b="1" dirty="0"/>
          </a:p>
        </p:txBody>
      </p:sp>
      <p:sp>
        <p:nvSpPr>
          <p:cNvPr id="5" name="Content Placeholder 4"/>
          <p:cNvSpPr>
            <a:spLocks noGrp="1"/>
          </p:cNvSpPr>
          <p:nvPr>
            <p:ph idx="1"/>
          </p:nvPr>
        </p:nvSpPr>
        <p:spPr>
          <a:xfrm>
            <a:off x="228600" y="1600200"/>
            <a:ext cx="9067799" cy="4525963"/>
          </a:xfrm>
        </p:spPr>
        <p:txBody>
          <a:bodyPr>
            <a:normAutofit/>
          </a:bodyPr>
          <a:lstStyle/>
          <a:p>
            <a:pPr marL="457200" indent="-457200">
              <a:buFont typeface="+mj-lt"/>
              <a:buAutoNum type="arabicPeriod"/>
            </a:pPr>
            <a:r>
              <a:rPr lang="en-US" sz="3200" b="1" dirty="0" smtClean="0"/>
              <a:t>Understand the effects of radiation on CIED</a:t>
            </a:r>
          </a:p>
          <a:p>
            <a:pPr marL="457200" indent="-457200">
              <a:buFont typeface="+mj-lt"/>
              <a:buAutoNum type="arabicPeriod"/>
            </a:pPr>
            <a:r>
              <a:rPr lang="en-US" sz="3200" b="1" dirty="0" smtClean="0"/>
              <a:t>Appreciate the rationale for guidelines based management</a:t>
            </a:r>
          </a:p>
          <a:p>
            <a:pPr marL="457200" indent="-457200">
              <a:buFont typeface="+mj-lt"/>
              <a:buAutoNum type="arabicPeriod"/>
            </a:pPr>
            <a:r>
              <a:rPr lang="en-US" sz="3200" b="1" dirty="0" smtClean="0"/>
              <a:t>Review studies that influence current guidelines</a:t>
            </a:r>
          </a:p>
          <a:p>
            <a:pPr marL="457200" indent="-457200">
              <a:buFont typeface="+mj-lt"/>
              <a:buAutoNum type="arabicPeriod"/>
            </a:pPr>
            <a:r>
              <a:rPr lang="en-US" sz="3200" b="1" dirty="0" smtClean="0"/>
              <a:t>Review standards of care</a:t>
            </a:r>
            <a:endParaRPr lang="en-US" sz="3200" b="1" dirty="0"/>
          </a:p>
        </p:txBody>
      </p:sp>
    </p:spTree>
    <p:extLst>
      <p:ext uri="{BB962C8B-B14F-4D97-AF65-F5344CB8AC3E}">
        <p14:creationId xmlns:p14="http://schemas.microsoft.com/office/powerpoint/2010/main" val="11387470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5263"/>
            <a:ext cx="8229600" cy="1350211"/>
          </a:xfrm>
        </p:spPr>
        <p:txBody>
          <a:bodyPr/>
          <a:lstStyle/>
          <a:p>
            <a:r>
              <a:rPr lang="en-US" dirty="0" smtClean="0"/>
              <a:t>Case 2 </a:t>
            </a:r>
            <a:endParaRPr lang="en-US" dirty="0"/>
          </a:p>
        </p:txBody>
      </p:sp>
      <p:sp>
        <p:nvSpPr>
          <p:cNvPr id="3" name="Content Placeholder 2"/>
          <p:cNvSpPr>
            <a:spLocks noGrp="1"/>
          </p:cNvSpPr>
          <p:nvPr>
            <p:ph idx="1"/>
          </p:nvPr>
        </p:nvSpPr>
        <p:spPr>
          <a:xfrm>
            <a:off x="457200" y="2352842"/>
            <a:ext cx="8229600" cy="3773321"/>
          </a:xfrm>
        </p:spPr>
        <p:txBody>
          <a:bodyPr/>
          <a:lstStyle/>
          <a:p>
            <a:endParaRPr lang="en-US" dirty="0" smtClean="0">
              <a:solidFill>
                <a:srgbClr val="234271"/>
              </a:solidFill>
            </a:endParaRPr>
          </a:p>
          <a:p>
            <a:r>
              <a:rPr lang="en-US" dirty="0" smtClean="0">
                <a:solidFill>
                  <a:srgbClr val="234271"/>
                </a:solidFill>
              </a:rPr>
              <a:t>71M </a:t>
            </a:r>
            <a:r>
              <a:rPr lang="en-US" dirty="0">
                <a:solidFill>
                  <a:srgbClr val="234271"/>
                </a:solidFill>
              </a:rPr>
              <a:t>requiring treatment for</a:t>
            </a:r>
            <a:r>
              <a:rPr lang="en-US" dirty="0" smtClean="0">
                <a:solidFill>
                  <a:srgbClr val="234271"/>
                </a:solidFill>
              </a:rPr>
              <a:t> left </a:t>
            </a:r>
            <a:r>
              <a:rPr lang="en-US" dirty="0">
                <a:solidFill>
                  <a:srgbClr val="234271"/>
                </a:solidFill>
              </a:rPr>
              <a:t>lung </a:t>
            </a:r>
            <a:r>
              <a:rPr lang="en-US" dirty="0" smtClean="0">
                <a:solidFill>
                  <a:srgbClr val="234271"/>
                </a:solidFill>
              </a:rPr>
              <a:t>cancer</a:t>
            </a:r>
          </a:p>
          <a:p>
            <a:pPr marL="0" indent="0">
              <a:buNone/>
            </a:pPr>
            <a:endParaRPr lang="en-US" dirty="0">
              <a:solidFill>
                <a:srgbClr val="234271"/>
              </a:solidFill>
            </a:endParaRPr>
          </a:p>
          <a:p>
            <a:r>
              <a:rPr lang="en-US" dirty="0">
                <a:solidFill>
                  <a:srgbClr val="234271"/>
                </a:solidFill>
              </a:rPr>
              <a:t>He has a 4 year old prophylactic ICD </a:t>
            </a:r>
            <a:endParaRPr lang="en-US" dirty="0" smtClean="0">
              <a:solidFill>
                <a:srgbClr val="234271"/>
              </a:solidFill>
            </a:endParaRPr>
          </a:p>
          <a:p>
            <a:endParaRPr lang="en-US" dirty="0">
              <a:solidFill>
                <a:srgbClr val="234271"/>
              </a:solidFill>
            </a:endParaRPr>
          </a:p>
          <a:p>
            <a:r>
              <a:rPr lang="en-US" dirty="0">
                <a:solidFill>
                  <a:srgbClr val="234271"/>
                </a:solidFill>
              </a:rPr>
              <a:t>Scheduled for 6MV of curative radiation over 6 weeks</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40104"/>
            <a:ext cx="3327183" cy="1193800"/>
          </a:xfrm>
          <a:prstGeom prst="rect">
            <a:avLst/>
          </a:prstGeom>
        </p:spPr>
      </p:pic>
    </p:spTree>
    <p:extLst>
      <p:ext uri="{BB962C8B-B14F-4D97-AF65-F5344CB8AC3E}">
        <p14:creationId xmlns:p14="http://schemas.microsoft.com/office/powerpoint/2010/main" val="37093787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2793"/>
            <a:ext cx="8229600" cy="1114217"/>
          </a:xfrm>
        </p:spPr>
        <p:txBody>
          <a:bodyPr/>
          <a:lstStyle/>
          <a:p>
            <a:r>
              <a:rPr lang="en-US" dirty="0" smtClean="0"/>
              <a:t>Case 2 </a:t>
            </a:r>
            <a:endParaRPr lang="en-US" dirty="0"/>
          </a:p>
        </p:txBody>
      </p:sp>
      <p:sp>
        <p:nvSpPr>
          <p:cNvPr id="10" name="Content Placeholder 9"/>
          <p:cNvSpPr>
            <a:spLocks noGrp="1"/>
          </p:cNvSpPr>
          <p:nvPr>
            <p:ph sz="half" idx="2"/>
          </p:nvPr>
        </p:nvSpPr>
        <p:spPr>
          <a:xfrm>
            <a:off x="4648200" y="2518127"/>
            <a:ext cx="4038600" cy="3608035"/>
          </a:xfrm>
        </p:spPr>
        <p:txBody>
          <a:bodyPr>
            <a:normAutofit fontScale="92500" lnSpcReduction="20000"/>
          </a:bodyPr>
          <a:lstStyle/>
          <a:p>
            <a:r>
              <a:rPr lang="en-US" dirty="0">
                <a:solidFill>
                  <a:srgbClr val="234271"/>
                </a:solidFill>
              </a:rPr>
              <a:t>At this point you recommend :</a:t>
            </a:r>
          </a:p>
          <a:p>
            <a:pPr marL="806450" lvl="1" indent="-457200">
              <a:buFont typeface="+mj-lt"/>
              <a:buAutoNum type="arabicParenR"/>
            </a:pPr>
            <a:r>
              <a:rPr lang="en-US" sz="2400" dirty="0">
                <a:solidFill>
                  <a:srgbClr val="234271"/>
                </a:solidFill>
              </a:rPr>
              <a:t>Too risky continue medical therapy</a:t>
            </a:r>
          </a:p>
          <a:p>
            <a:pPr marL="806450" lvl="1" indent="-457200">
              <a:buFont typeface="+mj-lt"/>
              <a:buAutoNum type="arabicParenR"/>
            </a:pPr>
            <a:r>
              <a:rPr lang="en-US" sz="2400" dirty="0">
                <a:solidFill>
                  <a:srgbClr val="234271"/>
                </a:solidFill>
              </a:rPr>
              <a:t>Explant ICD, perform radiation then re-implant</a:t>
            </a:r>
          </a:p>
          <a:p>
            <a:pPr marL="806450" lvl="1" indent="-457200">
              <a:buFont typeface="+mj-lt"/>
              <a:buAutoNum type="arabicParenR"/>
            </a:pPr>
            <a:r>
              <a:rPr lang="en-US" sz="2400" dirty="0">
                <a:solidFill>
                  <a:srgbClr val="234271"/>
                </a:solidFill>
              </a:rPr>
              <a:t>Continue as planned with radiation with magnet on ICD for treatment</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40104"/>
            <a:ext cx="3327183" cy="1193800"/>
          </a:xfrm>
          <a:prstGeom prst="rect">
            <a:avLst/>
          </a:prstGeom>
        </p:spPr>
      </p:pic>
      <p:pic>
        <p:nvPicPr>
          <p:cNvPr id="12" name="Content Placeholder 11"/>
          <p:cNvPicPr>
            <a:picLocks noGrp="1" noChangeAspect="1"/>
          </p:cNvPicPr>
          <p:nvPr>
            <p:ph sz="quarter" idx="13"/>
          </p:nvPr>
        </p:nvPicPr>
        <p:blipFill>
          <a:blip r:embed="rId4"/>
          <a:srcRect l="2546" r="2546"/>
          <a:stretch>
            <a:fillRect/>
          </a:stretch>
        </p:blipFill>
        <p:spPr>
          <a:xfrm>
            <a:off x="365125" y="2517775"/>
            <a:ext cx="4041775" cy="3608388"/>
          </a:xfrm>
          <a:prstGeom prst="rect">
            <a:avLst/>
          </a:prstGeom>
        </p:spPr>
      </p:pic>
    </p:spTree>
    <p:extLst>
      <p:ext uri="{BB962C8B-B14F-4D97-AF65-F5344CB8AC3E}">
        <p14:creationId xmlns:p14="http://schemas.microsoft.com/office/powerpoint/2010/main" val="179171685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474"/>
            <a:ext cx="8229600" cy="1163052"/>
          </a:xfrm>
        </p:spPr>
        <p:txBody>
          <a:bodyPr/>
          <a:lstStyle/>
          <a:p>
            <a:r>
              <a:rPr lang="en-CA" dirty="0" smtClean="0"/>
              <a:t>Research</a:t>
            </a:r>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40104"/>
            <a:ext cx="3327183" cy="1193800"/>
          </a:xfrm>
          <a:prstGeom prst="rect">
            <a:avLst/>
          </a:prstGeom>
        </p:spPr>
      </p:pic>
      <p:pic>
        <p:nvPicPr>
          <p:cNvPr id="6" name="Content Placeholder 5"/>
          <p:cNvPicPr>
            <a:picLocks noGrp="1" noChangeAspect="1"/>
          </p:cNvPicPr>
          <p:nvPr>
            <p:ph idx="1"/>
          </p:nvPr>
        </p:nvPicPr>
        <p:blipFill>
          <a:blip r:embed="rId4"/>
          <a:srcRect t="-10843" b="-10843"/>
          <a:stretch>
            <a:fillRect/>
          </a:stretch>
        </p:blipFill>
        <p:spPr>
          <a:xfrm>
            <a:off x="1" y="2055756"/>
            <a:ext cx="9022354" cy="3773488"/>
          </a:xfrm>
          <a:prstGeom prst="rect">
            <a:avLst/>
          </a:prstGeom>
        </p:spPr>
      </p:pic>
      <p:sp>
        <p:nvSpPr>
          <p:cNvPr id="7" name="Rectangle 6"/>
          <p:cNvSpPr/>
          <p:nvPr/>
        </p:nvSpPr>
        <p:spPr>
          <a:xfrm>
            <a:off x="457200" y="5829244"/>
            <a:ext cx="7872396" cy="923330"/>
          </a:xfrm>
          <a:prstGeom prst="rect">
            <a:avLst/>
          </a:prstGeom>
        </p:spPr>
        <p:txBody>
          <a:bodyPr wrap="square">
            <a:spAutoFit/>
          </a:bodyPr>
          <a:lstStyle/>
          <a:p>
            <a:r>
              <a:rPr lang="en-US" dirty="0"/>
              <a:t>Purpose -to determine the prevalence of CIEDs among patients requiring RT </a:t>
            </a:r>
            <a:r>
              <a:rPr lang="en-US" dirty="0" smtClean="0"/>
              <a:t>and </a:t>
            </a:r>
            <a:r>
              <a:rPr lang="en-US" dirty="0"/>
              <a:t>report the common CIED-related problems when patients are managed according to a standard clinical care path.</a:t>
            </a:r>
          </a:p>
        </p:txBody>
      </p:sp>
    </p:spTree>
    <p:extLst>
      <p:ext uri="{BB962C8B-B14F-4D97-AF65-F5344CB8AC3E}">
        <p14:creationId xmlns:p14="http://schemas.microsoft.com/office/powerpoint/2010/main" val="36347335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3700"/>
            <a:ext cx="8229600" cy="1600200"/>
          </a:xfrm>
        </p:spPr>
        <p:txBody>
          <a:bodyPr/>
          <a:lstStyle/>
          <a:p>
            <a:r>
              <a:rPr lang="en-US" sz="4400" dirty="0"/>
              <a:t>Study Population</a:t>
            </a:r>
          </a:p>
        </p:txBody>
      </p:sp>
      <p:pic>
        <p:nvPicPr>
          <p:cNvPr id="4" name="Content Placeholder 3"/>
          <p:cNvPicPr>
            <a:picLocks noGrp="1" noChangeAspect="1"/>
          </p:cNvPicPr>
          <p:nvPr>
            <p:ph idx="1"/>
          </p:nvPr>
        </p:nvPicPr>
        <p:blipFill>
          <a:blip r:embed="rId2"/>
          <a:srcRect l="-77328" r="-77328"/>
          <a:stretch>
            <a:fillRect/>
          </a:stretch>
        </p:blipFill>
        <p:spPr>
          <a:xfrm>
            <a:off x="-1665919" y="2095064"/>
            <a:ext cx="12469653" cy="4525963"/>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6" name="Picture 5"/>
          <p:cNvPicPr>
            <a:picLocks noChangeAspect="1"/>
          </p:cNvPicPr>
          <p:nvPr/>
        </p:nvPicPr>
        <p:blipFill>
          <a:blip r:embed="rId4"/>
          <a:stretch>
            <a:fillRect/>
          </a:stretch>
        </p:blipFill>
        <p:spPr>
          <a:xfrm>
            <a:off x="-12700" y="0"/>
            <a:ext cx="2768600" cy="1193800"/>
          </a:xfrm>
          <a:prstGeom prst="rect">
            <a:avLst/>
          </a:prstGeom>
        </p:spPr>
      </p:pic>
      <p:sp>
        <p:nvSpPr>
          <p:cNvPr id="7" name="TextBox 6"/>
          <p:cNvSpPr txBox="1"/>
          <p:nvPr/>
        </p:nvSpPr>
        <p:spPr>
          <a:xfrm>
            <a:off x="6233732" y="2508185"/>
            <a:ext cx="792088" cy="369332"/>
          </a:xfrm>
          <a:prstGeom prst="rect">
            <a:avLst/>
          </a:prstGeom>
          <a:solidFill>
            <a:srgbClr val="FFFF00"/>
          </a:solidFill>
        </p:spPr>
        <p:txBody>
          <a:bodyPr wrap="square" rtlCol="0">
            <a:spAutoFit/>
          </a:bodyPr>
          <a:lstStyle/>
          <a:p>
            <a:r>
              <a:rPr lang="en-US" b="1" dirty="0" smtClean="0"/>
              <a:t>261</a:t>
            </a:r>
            <a:endParaRPr lang="en-US" b="1" dirty="0"/>
          </a:p>
        </p:txBody>
      </p:sp>
    </p:spTree>
    <p:extLst>
      <p:ext uri="{BB962C8B-B14F-4D97-AF65-F5344CB8AC3E}">
        <p14:creationId xmlns:p14="http://schemas.microsoft.com/office/powerpoint/2010/main" val="403174656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75096" y="828206"/>
            <a:ext cx="6173504" cy="6029794"/>
          </a:xfrm>
          <a:prstGeom prst="rect">
            <a:avLst/>
          </a:prstGeom>
        </p:spPr>
      </p:pic>
      <p:sp>
        <p:nvSpPr>
          <p:cNvPr id="3" name="Title 2"/>
          <p:cNvSpPr>
            <a:spLocks noGrp="1"/>
          </p:cNvSpPr>
          <p:nvPr>
            <p:ph type="title"/>
          </p:nvPr>
        </p:nvSpPr>
        <p:spPr>
          <a:xfrm>
            <a:off x="0" y="-330286"/>
            <a:ext cx="9144000" cy="1158491"/>
          </a:xfrm>
        </p:spPr>
        <p:txBody>
          <a:bodyPr/>
          <a:lstStyle/>
          <a:p>
            <a:r>
              <a:rPr lang="en-US" sz="4800" dirty="0" err="1" smtClean="0"/>
              <a:t>Brambatti</a:t>
            </a:r>
            <a:r>
              <a:rPr lang="en-US" sz="4800" dirty="0" smtClean="0"/>
              <a:t>-McMaster’s Approach</a:t>
            </a:r>
            <a:endParaRPr lang="en-US" sz="48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8229600" cy="901126"/>
          </a:xfrm>
        </p:spPr>
        <p:txBody>
          <a:bodyPr/>
          <a:lstStyle/>
          <a:p>
            <a:r>
              <a:rPr lang="en-US" dirty="0"/>
              <a:t>Treatment Region</a:t>
            </a: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6" name="Content Placeholder 5"/>
          <p:cNvPicPr>
            <a:picLocks noGrp="1" noChangeAspect="1"/>
          </p:cNvPicPr>
          <p:nvPr>
            <p:ph idx="1"/>
          </p:nvPr>
        </p:nvPicPr>
        <p:blipFill rotWithShape="1">
          <a:blip r:embed="rId4"/>
          <a:srcRect l="-55036" r="-55036"/>
          <a:stretch/>
        </p:blipFill>
        <p:spPr>
          <a:xfrm>
            <a:off x="-12700" y="2094926"/>
            <a:ext cx="10041204" cy="4483100"/>
          </a:xfrm>
          <a:prstGeom prst="rect">
            <a:avLst/>
          </a:prstGeom>
        </p:spPr>
      </p:pic>
    </p:spTree>
    <p:extLst>
      <p:ext uri="{BB962C8B-B14F-4D97-AF65-F5344CB8AC3E}">
        <p14:creationId xmlns:p14="http://schemas.microsoft.com/office/powerpoint/2010/main" val="6139927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39216"/>
            <a:ext cx="8229600" cy="1072207"/>
          </a:xfrm>
        </p:spPr>
        <p:txBody>
          <a:bodyPr/>
          <a:lstStyle/>
          <a:p>
            <a:r>
              <a:rPr lang="en-US" dirty="0"/>
              <a:t>Results</a:t>
            </a:r>
          </a:p>
        </p:txBody>
      </p:sp>
      <p:sp>
        <p:nvSpPr>
          <p:cNvPr id="3" name="Content Placeholder 2"/>
          <p:cNvSpPr>
            <a:spLocks noGrp="1"/>
          </p:cNvSpPr>
          <p:nvPr>
            <p:ph idx="1"/>
          </p:nvPr>
        </p:nvSpPr>
        <p:spPr>
          <a:xfrm>
            <a:off x="457200" y="2226892"/>
            <a:ext cx="8229600" cy="3899272"/>
          </a:xfrm>
        </p:spPr>
        <p:txBody>
          <a:bodyPr>
            <a:normAutofit fontScale="92500" lnSpcReduction="20000"/>
          </a:bodyPr>
          <a:lstStyle/>
          <a:p>
            <a:r>
              <a:rPr lang="en-US" dirty="0">
                <a:solidFill>
                  <a:schemeClr val="tx2">
                    <a:lumMod val="75000"/>
                  </a:schemeClr>
                </a:solidFill>
              </a:rPr>
              <a:t>Of the 34,706 consecutive patients receiving RT, 261 patients (0.8%, mean age 77.9  9.4 years) had an implantable cardiac device: 54 (20.7%) ICDs and 207 (79.3%) PMs.</a:t>
            </a:r>
          </a:p>
          <a:p>
            <a:pPr>
              <a:buClr>
                <a:srgbClr val="FFFF00"/>
              </a:buClr>
            </a:pPr>
            <a:r>
              <a:rPr lang="en-US" dirty="0">
                <a:solidFill>
                  <a:schemeClr val="tx2">
                    <a:lumMod val="75000"/>
                  </a:schemeClr>
                </a:solidFill>
              </a:rPr>
              <a:t> The site of RT was </a:t>
            </a:r>
            <a:r>
              <a:rPr lang="en-US" sz="2800" dirty="0">
                <a:solidFill>
                  <a:schemeClr val="tx2">
                    <a:lumMod val="75000"/>
                  </a:schemeClr>
                </a:solidFill>
              </a:rPr>
              <a:t>head and neck (27.4%)</a:t>
            </a:r>
            <a:r>
              <a:rPr lang="en-US" dirty="0">
                <a:solidFill>
                  <a:schemeClr val="tx2">
                    <a:lumMod val="75000"/>
                  </a:schemeClr>
                </a:solidFill>
              </a:rPr>
              <a:t>, </a:t>
            </a:r>
            <a:r>
              <a:rPr lang="en-US" sz="2800" dirty="0">
                <a:solidFill>
                  <a:schemeClr val="tx2">
                    <a:lumMod val="75000"/>
                  </a:schemeClr>
                </a:solidFill>
              </a:rPr>
              <a:t>chest (30.0%), and </a:t>
            </a:r>
            <a:r>
              <a:rPr lang="en-US" sz="2800" u="sng" dirty="0">
                <a:solidFill>
                  <a:srgbClr val="FF0000"/>
                </a:solidFill>
              </a:rPr>
              <a:t>abdomen/pelvis (32.6%)</a:t>
            </a:r>
            <a:r>
              <a:rPr lang="en-US" sz="2800" u="sng" dirty="0">
                <a:solidFill>
                  <a:schemeClr val="tx2">
                    <a:lumMod val="75000"/>
                  </a:schemeClr>
                </a:solidFill>
              </a:rPr>
              <a:t>.</a:t>
            </a:r>
            <a:r>
              <a:rPr lang="en-US" u="sng" dirty="0">
                <a:solidFill>
                  <a:schemeClr val="tx2">
                    <a:lumMod val="75000"/>
                  </a:schemeClr>
                </a:solidFill>
              </a:rPr>
              <a:t> </a:t>
            </a:r>
          </a:p>
          <a:p>
            <a:r>
              <a:rPr lang="en-US" dirty="0">
                <a:solidFill>
                  <a:schemeClr val="tx2">
                    <a:lumMod val="75000"/>
                  </a:schemeClr>
                </a:solidFill>
              </a:rPr>
              <a:t>Using our care path</a:t>
            </a:r>
            <a:r>
              <a:rPr lang="en-US" sz="2800" dirty="0">
                <a:solidFill>
                  <a:schemeClr val="tx2">
                    <a:lumMod val="75000"/>
                  </a:schemeClr>
                </a:solidFill>
              </a:rPr>
              <a:t>, 63.2% of patients required continuous cardiac monitoring</a:t>
            </a:r>
            <a:r>
              <a:rPr lang="en-US" dirty="0">
                <a:solidFill>
                  <a:schemeClr val="tx2">
                    <a:lumMod val="75000"/>
                  </a:schemeClr>
                </a:solidFill>
              </a:rPr>
              <a:t>, </a:t>
            </a:r>
            <a:r>
              <a:rPr lang="en-US" sz="2800" dirty="0">
                <a:solidFill>
                  <a:schemeClr val="tx2">
                    <a:lumMod val="75000"/>
                  </a:schemeClr>
                </a:solidFill>
              </a:rPr>
              <a:t>14.6% required device reprogramming, 18.8% required magnet application during RT, and 3.4% required device repositioning </a:t>
            </a:r>
            <a:r>
              <a:rPr lang="en-US" dirty="0">
                <a:solidFill>
                  <a:schemeClr val="tx2">
                    <a:lumMod val="75000"/>
                  </a:schemeClr>
                </a:solidFill>
              </a:rPr>
              <a:t>to the contralateral side before RT. </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237361340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8229600" cy="1066082"/>
          </a:xfrm>
        </p:spPr>
        <p:txBody>
          <a:bodyPr/>
          <a:lstStyle/>
          <a:p>
            <a:r>
              <a:rPr lang="en-US" dirty="0"/>
              <a:t>Results </a:t>
            </a:r>
            <a:r>
              <a:rPr lang="en-US" dirty="0" err="1"/>
              <a:t>cont</a:t>
            </a:r>
            <a:endParaRPr lang="en-US" dirty="0"/>
          </a:p>
        </p:txBody>
      </p:sp>
      <p:sp>
        <p:nvSpPr>
          <p:cNvPr id="3" name="Content Placeholder 2"/>
          <p:cNvSpPr>
            <a:spLocks noGrp="1"/>
          </p:cNvSpPr>
          <p:nvPr>
            <p:ph idx="1"/>
          </p:nvPr>
        </p:nvSpPr>
        <p:spPr>
          <a:xfrm>
            <a:off x="457200" y="2474324"/>
            <a:ext cx="8229600" cy="3651839"/>
          </a:xfrm>
        </p:spPr>
        <p:txBody>
          <a:bodyPr/>
          <a:lstStyle/>
          <a:p>
            <a:r>
              <a:rPr lang="en-US" dirty="0">
                <a:solidFill>
                  <a:srgbClr val="234271"/>
                </a:solidFill>
              </a:rPr>
              <a:t>4 patients (1.5%) had inappropriate device function during RT:</a:t>
            </a:r>
          </a:p>
          <a:p>
            <a:r>
              <a:rPr lang="en-US" dirty="0">
                <a:solidFill>
                  <a:srgbClr val="234271"/>
                </a:solidFill>
              </a:rPr>
              <a:t> 3 experienced </a:t>
            </a:r>
            <a:r>
              <a:rPr lang="en-US" dirty="0" err="1">
                <a:solidFill>
                  <a:srgbClr val="234271"/>
                </a:solidFill>
              </a:rPr>
              <a:t>hemodynamically</a:t>
            </a:r>
            <a:r>
              <a:rPr lang="en-US" dirty="0">
                <a:solidFill>
                  <a:srgbClr val="234271"/>
                </a:solidFill>
              </a:rPr>
              <a:t> tolerated ventricular pacing at the maximum sensor rate</a:t>
            </a:r>
          </a:p>
          <a:p>
            <a:r>
              <a:rPr lang="en-US" dirty="0">
                <a:solidFill>
                  <a:srgbClr val="234271"/>
                </a:solidFill>
              </a:rPr>
              <a:t>1 experienced a device power-on-reset.</a:t>
            </a:r>
          </a:p>
          <a:p>
            <a:r>
              <a:rPr lang="en-US" dirty="0">
                <a:solidFill>
                  <a:srgbClr val="234271"/>
                </a:solidFill>
              </a:rPr>
              <a:t> No patient died or suffered permanent device failure.</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2492690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346" y="1193800"/>
            <a:ext cx="8241454" cy="917622"/>
          </a:xfrm>
        </p:spPr>
        <p:txBody>
          <a:bodyPr/>
          <a:lstStyle/>
          <a:p>
            <a:r>
              <a:rPr lang="en-US" dirty="0"/>
              <a:t>Patients with Changes</a:t>
            </a: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6" name="Content Placeholder 5"/>
          <p:cNvPicPr>
            <a:picLocks noGrp="1" noChangeAspect="1"/>
          </p:cNvPicPr>
          <p:nvPr>
            <p:ph idx="1"/>
          </p:nvPr>
        </p:nvPicPr>
        <p:blipFill rotWithShape="1">
          <a:blip r:embed="rId4"/>
          <a:srcRect t="-3059" b="-3059"/>
          <a:stretch/>
        </p:blipFill>
        <p:spPr>
          <a:xfrm>
            <a:off x="445346" y="2359025"/>
            <a:ext cx="8544019" cy="3767138"/>
          </a:xfrm>
          <a:prstGeom prst="rect">
            <a:avLst/>
          </a:prstGeom>
        </p:spPr>
      </p:pic>
    </p:spTree>
    <p:extLst>
      <p:ext uri="{BB962C8B-B14F-4D97-AF65-F5344CB8AC3E}">
        <p14:creationId xmlns:p14="http://schemas.microsoft.com/office/powerpoint/2010/main" val="29318861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2207"/>
            <a:ext cx="8229600" cy="1039215"/>
          </a:xfrm>
        </p:spPr>
        <p:txBody>
          <a:bodyPr/>
          <a:lstStyle/>
          <a:p>
            <a:r>
              <a:rPr lang="en-US" dirty="0"/>
              <a:t>Limitations</a:t>
            </a:r>
          </a:p>
        </p:txBody>
      </p:sp>
      <p:sp>
        <p:nvSpPr>
          <p:cNvPr id="3" name="Content Placeholder 2"/>
          <p:cNvSpPr>
            <a:spLocks noGrp="1"/>
          </p:cNvSpPr>
          <p:nvPr>
            <p:ph idx="1"/>
          </p:nvPr>
        </p:nvSpPr>
        <p:spPr>
          <a:xfrm>
            <a:off x="457200" y="2375351"/>
            <a:ext cx="8229600" cy="3750812"/>
          </a:xfrm>
        </p:spPr>
        <p:txBody>
          <a:bodyPr>
            <a:normAutofit fontScale="92500" lnSpcReduction="10000"/>
          </a:bodyPr>
          <a:lstStyle/>
          <a:p>
            <a:r>
              <a:rPr lang="en-US" dirty="0">
                <a:solidFill>
                  <a:srgbClr val="234271"/>
                </a:solidFill>
              </a:rPr>
              <a:t>The main limitation of this analysis is that it is a single-center study; thus, the small sample size may limit ability to document rare CIEDs malfunctions due to RT.</a:t>
            </a:r>
          </a:p>
          <a:p>
            <a:r>
              <a:rPr lang="en-US" dirty="0">
                <a:solidFill>
                  <a:srgbClr val="234271"/>
                </a:solidFill>
              </a:rPr>
              <a:t> However, to our knowledge, this is largest published series to validate a systematic policy of risk assessment and patient management of RT patient with CIEDs. </a:t>
            </a:r>
          </a:p>
          <a:p>
            <a:r>
              <a:rPr lang="en-US" dirty="0">
                <a:solidFill>
                  <a:srgbClr val="234271"/>
                </a:solidFill>
              </a:rPr>
              <a:t>Not designed to test the efficacy of our standard clinical care path as all screened patients were risk stratified per the algorithm. </a:t>
            </a:r>
          </a:p>
          <a:p>
            <a:r>
              <a:rPr lang="en-US" dirty="0">
                <a:solidFill>
                  <a:srgbClr val="234271"/>
                </a:solidFill>
              </a:rPr>
              <a:t>However, given the known risks of RT to CIEDs, a randomized trial would have been unethical</a:t>
            </a: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7424842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0228"/>
            <a:ext cx="8229600" cy="1361938"/>
          </a:xfrm>
        </p:spPr>
        <p:txBody>
          <a:bodyPr/>
          <a:lstStyle/>
          <a:p>
            <a:r>
              <a:rPr lang="en-US" dirty="0" smtClean="0"/>
              <a:t>Introduction</a:t>
            </a:r>
            <a:endParaRPr lang="en-US" dirty="0"/>
          </a:p>
        </p:txBody>
      </p:sp>
      <p:sp>
        <p:nvSpPr>
          <p:cNvPr id="3" name="Content Placeholder 2"/>
          <p:cNvSpPr>
            <a:spLocks noGrp="1"/>
          </p:cNvSpPr>
          <p:nvPr>
            <p:ph idx="1"/>
          </p:nvPr>
        </p:nvSpPr>
        <p:spPr>
          <a:xfrm>
            <a:off x="457200" y="2576639"/>
            <a:ext cx="8229600" cy="3347074"/>
          </a:xfrm>
        </p:spPr>
        <p:txBody>
          <a:bodyPr>
            <a:normAutofit/>
          </a:bodyPr>
          <a:lstStyle/>
          <a:p>
            <a:r>
              <a:rPr lang="en-US" dirty="0">
                <a:solidFill>
                  <a:schemeClr val="tx2">
                    <a:lumMod val="75000"/>
                  </a:schemeClr>
                </a:solidFill>
              </a:rPr>
              <a:t>The number of patients requiring device therapy for</a:t>
            </a:r>
            <a:r>
              <a:rPr lang="en-US" dirty="0" smtClean="0">
                <a:solidFill>
                  <a:schemeClr val="tx2">
                    <a:lumMod val="75000"/>
                  </a:schemeClr>
                </a:solidFill>
              </a:rPr>
              <a:t> cardiac conditions continues to increase</a:t>
            </a:r>
          </a:p>
          <a:p>
            <a:endParaRPr lang="en-US" dirty="0">
              <a:solidFill>
                <a:schemeClr val="tx2">
                  <a:lumMod val="75000"/>
                </a:schemeClr>
              </a:solidFill>
            </a:endParaRPr>
          </a:p>
          <a:p>
            <a:r>
              <a:rPr lang="en-US" dirty="0">
                <a:solidFill>
                  <a:schemeClr val="tx2">
                    <a:lumMod val="75000"/>
                  </a:schemeClr>
                </a:solidFill>
              </a:rPr>
              <a:t>Radiation therapy is a very common treatment modality and a growing number of patients with cardiac devices are</a:t>
            </a:r>
            <a:r>
              <a:rPr lang="en-US" dirty="0" smtClean="0">
                <a:solidFill>
                  <a:schemeClr val="tx2">
                    <a:lumMod val="75000"/>
                  </a:schemeClr>
                </a:solidFill>
              </a:rPr>
              <a:t>  </a:t>
            </a:r>
            <a:r>
              <a:rPr lang="en-US" dirty="0">
                <a:solidFill>
                  <a:schemeClr val="tx2">
                    <a:lumMod val="75000"/>
                  </a:schemeClr>
                </a:solidFill>
              </a:rPr>
              <a:t>referred for radiation therapy as cancer incidence </a:t>
            </a:r>
            <a:r>
              <a:rPr lang="en-US" dirty="0" smtClean="0">
                <a:solidFill>
                  <a:schemeClr val="tx2">
                    <a:lumMod val="75000"/>
                  </a:schemeClr>
                </a:solidFill>
              </a:rPr>
              <a:t>rates also </a:t>
            </a:r>
            <a:r>
              <a:rPr lang="en-US" dirty="0">
                <a:solidFill>
                  <a:schemeClr val="tx2">
                    <a:lumMod val="75000"/>
                  </a:schemeClr>
                </a:solidFill>
              </a:rPr>
              <a:t>continue </a:t>
            </a:r>
            <a:r>
              <a:rPr lang="en-US" dirty="0" smtClean="0">
                <a:solidFill>
                  <a:schemeClr val="tx2">
                    <a:lumMod val="75000"/>
                  </a:schemeClr>
                </a:solidFill>
              </a:rPr>
              <a:t>to increase.</a:t>
            </a:r>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81025048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4684"/>
            <a:ext cx="8229600" cy="923748"/>
          </a:xfrm>
        </p:spPr>
        <p:txBody>
          <a:bodyPr/>
          <a:lstStyle/>
          <a:p>
            <a:r>
              <a:rPr lang="en-US" dirty="0"/>
              <a:t>Disclaimer</a:t>
            </a:r>
          </a:p>
        </p:txBody>
      </p:sp>
      <p:sp>
        <p:nvSpPr>
          <p:cNvPr id="3" name="Content Placeholder 2"/>
          <p:cNvSpPr>
            <a:spLocks noGrp="1"/>
          </p:cNvSpPr>
          <p:nvPr>
            <p:ph idx="1"/>
          </p:nvPr>
        </p:nvSpPr>
        <p:spPr>
          <a:xfrm>
            <a:off x="457200" y="2457828"/>
            <a:ext cx="8229600" cy="3668335"/>
          </a:xfrm>
        </p:spPr>
        <p:txBody>
          <a:bodyPr/>
          <a:lstStyle/>
          <a:p>
            <a:r>
              <a:rPr lang="en-US" dirty="0">
                <a:solidFill>
                  <a:srgbClr val="234271"/>
                </a:solidFill>
              </a:rPr>
              <a:t>“Given the uncommon nature of some adverse events, this study cannot provide definitive guidance for all scenarios but rather can serve as a starting point for future research in this area.</a:t>
            </a:r>
          </a:p>
          <a:p>
            <a:r>
              <a:rPr lang="en-US" dirty="0">
                <a:solidFill>
                  <a:srgbClr val="234271"/>
                </a:solidFill>
              </a:rPr>
              <a:t> It can provide a foundation for institutional policy and clinical care path development, which will facilitate the safe administration of RT to patients with CIEDs”.</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144070478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6737"/>
            <a:ext cx="8229600" cy="1072207"/>
          </a:xfrm>
        </p:spPr>
        <p:txBody>
          <a:bodyPr/>
          <a:lstStyle/>
          <a:p>
            <a:r>
              <a:rPr lang="en-US" dirty="0" smtClean="0"/>
              <a:t>Case 3</a:t>
            </a:r>
            <a:endParaRPr lang="en-US" dirty="0"/>
          </a:p>
        </p:txBody>
      </p:sp>
      <p:sp>
        <p:nvSpPr>
          <p:cNvPr id="3" name="Content Placeholder 2"/>
          <p:cNvSpPr>
            <a:spLocks noGrp="1"/>
          </p:cNvSpPr>
          <p:nvPr>
            <p:ph idx="1"/>
          </p:nvPr>
        </p:nvSpPr>
        <p:spPr>
          <a:xfrm>
            <a:off x="457200" y="2391846"/>
            <a:ext cx="8229600" cy="3734317"/>
          </a:xfrm>
        </p:spPr>
        <p:txBody>
          <a:bodyPr/>
          <a:lstStyle/>
          <a:p>
            <a:endParaRPr lang="en-US" dirty="0" smtClean="0">
              <a:solidFill>
                <a:srgbClr val="234271"/>
              </a:solidFill>
            </a:endParaRPr>
          </a:p>
          <a:p>
            <a:r>
              <a:rPr lang="en-US" dirty="0" smtClean="0">
                <a:solidFill>
                  <a:srgbClr val="234271"/>
                </a:solidFill>
              </a:rPr>
              <a:t> </a:t>
            </a:r>
            <a:r>
              <a:rPr lang="en-US" dirty="0">
                <a:solidFill>
                  <a:srgbClr val="234271"/>
                </a:solidFill>
              </a:rPr>
              <a:t>88 year old </a:t>
            </a:r>
            <a:r>
              <a:rPr lang="en-US" dirty="0" smtClean="0">
                <a:solidFill>
                  <a:srgbClr val="234271"/>
                </a:solidFill>
              </a:rPr>
              <a:t>gentleman with </a:t>
            </a:r>
            <a:r>
              <a:rPr lang="en-US" dirty="0">
                <a:solidFill>
                  <a:srgbClr val="234271"/>
                </a:solidFill>
              </a:rPr>
              <a:t>background history of metastatic prostate cancer</a:t>
            </a:r>
            <a:r>
              <a:rPr lang="en-US" dirty="0" smtClean="0">
                <a:solidFill>
                  <a:srgbClr val="234271"/>
                </a:solidFill>
              </a:rPr>
              <a:t>.</a:t>
            </a:r>
          </a:p>
          <a:p>
            <a:pPr marL="0" indent="0">
              <a:buNone/>
            </a:pPr>
            <a:endParaRPr lang="en-US" dirty="0" smtClean="0">
              <a:solidFill>
                <a:srgbClr val="234271"/>
              </a:solidFill>
            </a:endParaRPr>
          </a:p>
          <a:p>
            <a:r>
              <a:rPr lang="en-US" dirty="0" smtClean="0">
                <a:solidFill>
                  <a:srgbClr val="234271"/>
                </a:solidFill>
              </a:rPr>
              <a:t>Post </a:t>
            </a:r>
            <a:r>
              <a:rPr lang="en-US" dirty="0">
                <a:solidFill>
                  <a:srgbClr val="234271"/>
                </a:solidFill>
              </a:rPr>
              <a:t>radiation therapy has drop in his impedance to 260 ohms as well increase in his threshold from 1.25</a:t>
            </a:r>
            <a:r>
              <a:rPr lang="en-US" dirty="0" smtClean="0">
                <a:solidFill>
                  <a:srgbClr val="234271"/>
                </a:solidFill>
              </a:rPr>
              <a:t> MV </a:t>
            </a:r>
            <a:r>
              <a:rPr lang="en-US" dirty="0">
                <a:solidFill>
                  <a:srgbClr val="234271"/>
                </a:solidFill>
              </a:rPr>
              <a:t>@ 0.6 ms to 1.5 @ 0.6ms.</a:t>
            </a:r>
          </a:p>
          <a:p>
            <a:endParaRPr lang="en-US" dirty="0">
              <a:solidFill>
                <a:srgbClr val="234271"/>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6" name="Picture 5"/>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13212613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8229600" cy="1258222"/>
          </a:xfrm>
        </p:spPr>
        <p:txBody>
          <a:bodyPr/>
          <a:lstStyle/>
          <a:p>
            <a:r>
              <a:rPr lang="en-US" dirty="0" smtClean="0"/>
              <a:t>Case 3 </a:t>
            </a:r>
            <a:endParaRPr lang="en-US" dirty="0"/>
          </a:p>
        </p:txBody>
      </p:sp>
      <p:sp>
        <p:nvSpPr>
          <p:cNvPr id="3" name="Content Placeholder 2"/>
          <p:cNvSpPr>
            <a:spLocks noGrp="1"/>
          </p:cNvSpPr>
          <p:nvPr>
            <p:ph idx="1"/>
          </p:nvPr>
        </p:nvSpPr>
        <p:spPr>
          <a:xfrm>
            <a:off x="457200" y="2758525"/>
            <a:ext cx="8229600" cy="3367639"/>
          </a:xfrm>
        </p:spPr>
        <p:txBody>
          <a:bodyPr/>
          <a:lstStyle/>
          <a:p>
            <a:r>
              <a:rPr lang="en-US" dirty="0" smtClean="0">
                <a:solidFill>
                  <a:schemeClr val="tx2">
                    <a:lumMod val="75000"/>
                  </a:schemeClr>
                </a:solidFill>
              </a:rPr>
              <a:t>The patient had riata lead which is on advisory?</a:t>
            </a:r>
          </a:p>
          <a:p>
            <a:pPr marL="0" indent="0">
              <a:buNone/>
            </a:pPr>
            <a:endParaRPr lang="en-US" dirty="0" smtClean="0"/>
          </a:p>
          <a:p>
            <a:r>
              <a:rPr lang="en-US" dirty="0" smtClean="0">
                <a:solidFill>
                  <a:srgbClr val="002060"/>
                </a:solidFill>
              </a:rPr>
              <a:t>What is the most likely cause of the malfunction:</a:t>
            </a:r>
          </a:p>
          <a:p>
            <a:pPr marL="457200" indent="-457200">
              <a:buAutoNum type="arabicParenR"/>
            </a:pPr>
            <a:r>
              <a:rPr lang="en-US" dirty="0" smtClean="0">
                <a:solidFill>
                  <a:srgbClr val="002060"/>
                </a:solidFill>
              </a:rPr>
              <a:t>The lead</a:t>
            </a:r>
          </a:p>
          <a:p>
            <a:pPr marL="457200" indent="-457200">
              <a:buAutoNum type="arabicParenR"/>
            </a:pPr>
            <a:r>
              <a:rPr lang="en-US" dirty="0" smtClean="0">
                <a:solidFill>
                  <a:srgbClr val="002060"/>
                </a:solidFill>
              </a:rPr>
              <a:t>Radiation Therapy</a:t>
            </a:r>
          </a:p>
          <a:p>
            <a:pPr marL="457200" indent="-457200">
              <a:buAutoNum type="arabicParenR"/>
            </a:pPr>
            <a:r>
              <a:rPr lang="en-US" dirty="0" smtClean="0">
                <a:solidFill>
                  <a:srgbClr val="002060"/>
                </a:solidFill>
              </a:rPr>
              <a:t>Both</a:t>
            </a:r>
            <a:endParaRPr lang="en-US" dirty="0">
              <a:solidFill>
                <a:srgbClr val="002060"/>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22260380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474"/>
            <a:ext cx="8229600" cy="1163052"/>
          </a:xfrm>
        </p:spPr>
        <p:txBody>
          <a:bodyPr/>
          <a:lstStyle/>
          <a:p>
            <a:r>
              <a:rPr lang="en-US" dirty="0"/>
              <a:t>Sunnybrook’s  Approach</a:t>
            </a:r>
          </a:p>
        </p:txBody>
      </p:sp>
      <p:sp>
        <p:nvSpPr>
          <p:cNvPr id="3" name="Content Placeholder 2"/>
          <p:cNvSpPr>
            <a:spLocks noGrp="1"/>
          </p:cNvSpPr>
          <p:nvPr>
            <p:ph idx="1"/>
          </p:nvPr>
        </p:nvSpPr>
        <p:spPr>
          <a:xfrm>
            <a:off x="457200" y="2352842"/>
            <a:ext cx="8229600" cy="3773321"/>
          </a:xfrm>
        </p:spPr>
        <p:txBody>
          <a:bodyPr/>
          <a:lstStyle/>
          <a:p>
            <a:pPr>
              <a:lnSpc>
                <a:spcPct val="120000"/>
              </a:lnSpc>
            </a:pPr>
            <a:r>
              <a:rPr lang="en-US" dirty="0">
                <a:solidFill>
                  <a:srgbClr val="002060"/>
                </a:solidFill>
              </a:rPr>
              <a:t>Identify the manufacturer</a:t>
            </a:r>
          </a:p>
          <a:p>
            <a:pPr>
              <a:lnSpc>
                <a:spcPct val="120000"/>
              </a:lnSpc>
            </a:pPr>
            <a:r>
              <a:rPr lang="en-US" dirty="0">
                <a:solidFill>
                  <a:srgbClr val="002060"/>
                </a:solidFill>
              </a:rPr>
              <a:t>Identify dependency</a:t>
            </a:r>
          </a:p>
          <a:p>
            <a:pPr>
              <a:lnSpc>
                <a:spcPct val="120000"/>
              </a:lnSpc>
            </a:pPr>
            <a:r>
              <a:rPr lang="en-US" dirty="0">
                <a:solidFill>
                  <a:srgbClr val="002060"/>
                </a:solidFill>
              </a:rPr>
              <a:t>Check capture, sensing thresholds and  battery status</a:t>
            </a:r>
          </a:p>
          <a:p>
            <a:pPr>
              <a:lnSpc>
                <a:spcPct val="120000"/>
              </a:lnSpc>
            </a:pPr>
            <a:r>
              <a:rPr lang="en-US" dirty="0">
                <a:solidFill>
                  <a:srgbClr val="002060"/>
                </a:solidFill>
              </a:rPr>
              <a:t>Deactivate therapies/ Monitor zone if indicated</a:t>
            </a:r>
          </a:p>
          <a:p>
            <a:pPr>
              <a:lnSpc>
                <a:spcPct val="120000"/>
              </a:lnSpc>
            </a:pPr>
            <a:r>
              <a:rPr lang="en-US" dirty="0">
                <a:solidFill>
                  <a:srgbClr val="002060"/>
                </a:solidFill>
              </a:rPr>
              <a:t>Temporary pacing and defibrillation should be available	</a:t>
            </a:r>
          </a:p>
          <a:p>
            <a:endParaRPr lang="en-US" dirty="0">
              <a:solidFill>
                <a:schemeClr val="tx2">
                  <a:lumMod val="75000"/>
                </a:schemeClr>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40104"/>
            <a:ext cx="3327183" cy="1193800"/>
          </a:xfrm>
          <a:prstGeom prst="rect">
            <a:avLst/>
          </a:prstGeom>
        </p:spPr>
      </p:pic>
    </p:spTree>
    <p:extLst>
      <p:ext uri="{BB962C8B-B14F-4D97-AF65-F5344CB8AC3E}">
        <p14:creationId xmlns:p14="http://schemas.microsoft.com/office/powerpoint/2010/main" val="29689349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799"/>
            <a:ext cx="8229600" cy="818651"/>
          </a:xfrm>
        </p:spPr>
        <p:txBody>
          <a:bodyPr/>
          <a:lstStyle/>
          <a:p>
            <a:r>
              <a:rPr lang="en-US" dirty="0" smtClean="0"/>
              <a:t>Case 4</a:t>
            </a:r>
            <a:endParaRPr lang="en-US" dirty="0"/>
          </a:p>
        </p:txBody>
      </p:sp>
      <p:sp>
        <p:nvSpPr>
          <p:cNvPr id="3" name="Content Placeholder 2"/>
          <p:cNvSpPr>
            <a:spLocks noGrp="1"/>
          </p:cNvSpPr>
          <p:nvPr>
            <p:ph idx="1"/>
          </p:nvPr>
        </p:nvSpPr>
        <p:spPr>
          <a:xfrm>
            <a:off x="457199" y="2292873"/>
            <a:ext cx="3946765" cy="3833290"/>
          </a:xfrm>
        </p:spPr>
        <p:txBody>
          <a:bodyPr>
            <a:normAutofit fontScale="92500" lnSpcReduction="10000"/>
          </a:bodyPr>
          <a:lstStyle/>
          <a:p>
            <a:r>
              <a:rPr lang="en-US" dirty="0">
                <a:solidFill>
                  <a:srgbClr val="234271"/>
                </a:solidFill>
              </a:rPr>
              <a:t>69/M- </a:t>
            </a:r>
            <a:r>
              <a:rPr lang="en-US" dirty="0" err="1">
                <a:solidFill>
                  <a:srgbClr val="234271"/>
                </a:solidFill>
              </a:rPr>
              <a:t>BiVICD</a:t>
            </a:r>
            <a:endParaRPr lang="en-US" dirty="0">
              <a:solidFill>
                <a:srgbClr val="234271"/>
              </a:solidFill>
            </a:endParaRPr>
          </a:p>
          <a:p>
            <a:r>
              <a:rPr lang="en-US" dirty="0">
                <a:solidFill>
                  <a:srgbClr val="234271"/>
                </a:solidFill>
              </a:rPr>
              <a:t>Prostate </a:t>
            </a:r>
            <a:r>
              <a:rPr lang="en-US" dirty="0" err="1">
                <a:solidFill>
                  <a:srgbClr val="234271"/>
                </a:solidFill>
              </a:rPr>
              <a:t>Ca</a:t>
            </a:r>
            <a:r>
              <a:rPr lang="en-US" dirty="0">
                <a:solidFill>
                  <a:srgbClr val="234271"/>
                </a:solidFill>
              </a:rPr>
              <a:t> – </a:t>
            </a:r>
            <a:r>
              <a:rPr lang="en-US" dirty="0" err="1">
                <a:solidFill>
                  <a:srgbClr val="234271"/>
                </a:solidFill>
              </a:rPr>
              <a:t>Tx</a:t>
            </a:r>
            <a:r>
              <a:rPr lang="en-US" dirty="0">
                <a:solidFill>
                  <a:srgbClr val="234271"/>
                </a:solidFill>
              </a:rPr>
              <a:t> at a different facility 5000cGy in 25 fractions for phase 1 and 1600cGy in 8 fractions for phase 2. The dose all delivered  is 6MV. Total maximum dose is 12cGy</a:t>
            </a:r>
          </a:p>
          <a:p>
            <a:r>
              <a:rPr lang="en-US" dirty="0">
                <a:solidFill>
                  <a:srgbClr val="234271"/>
                </a:solidFill>
              </a:rPr>
              <a:t>In for weekly checks of  </a:t>
            </a:r>
            <a:r>
              <a:rPr lang="en-US" dirty="0" err="1">
                <a:solidFill>
                  <a:srgbClr val="234271"/>
                </a:solidFill>
              </a:rPr>
              <a:t>BiVICD</a:t>
            </a:r>
            <a:endParaRPr lang="en-US" dirty="0">
              <a:solidFill>
                <a:srgbClr val="234271"/>
              </a:solidFill>
            </a:endParaRP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40104"/>
            <a:ext cx="3327183" cy="1193800"/>
          </a:xfrm>
          <a:prstGeom prst="rect">
            <a:avLst/>
          </a:prstGeom>
        </p:spPr>
      </p:pic>
      <p:sp>
        <p:nvSpPr>
          <p:cNvPr id="6" name="Content Placeholder 3"/>
          <p:cNvSpPr txBox="1">
            <a:spLocks/>
          </p:cNvSpPr>
          <p:nvPr/>
        </p:nvSpPr>
        <p:spPr>
          <a:xfrm>
            <a:off x="4211960" y="2278151"/>
            <a:ext cx="5112568" cy="445533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r>
              <a:rPr lang="en-US" dirty="0" smtClean="0">
                <a:solidFill>
                  <a:srgbClr val="234271"/>
                </a:solidFill>
              </a:rPr>
              <a:t>At this point you recommend :</a:t>
            </a:r>
          </a:p>
          <a:p>
            <a:pPr marL="806450" lvl="1" indent="-457200">
              <a:buFont typeface="+mj-lt"/>
              <a:buAutoNum type="arabicParenR"/>
            </a:pPr>
            <a:r>
              <a:rPr lang="en-US" sz="2400" dirty="0" smtClean="0">
                <a:solidFill>
                  <a:srgbClr val="234271"/>
                </a:solidFill>
              </a:rPr>
              <a:t>Continue radiotherapy</a:t>
            </a:r>
          </a:p>
          <a:p>
            <a:pPr marL="806450" lvl="1" indent="-457200">
              <a:buFont typeface="+mj-lt"/>
              <a:buAutoNum type="arabicParenR"/>
            </a:pPr>
            <a:r>
              <a:rPr lang="en-US" sz="2400" dirty="0" smtClean="0">
                <a:solidFill>
                  <a:srgbClr val="234271"/>
                </a:solidFill>
              </a:rPr>
              <a:t>Explant ICD, perform radiation then re-implant</a:t>
            </a:r>
          </a:p>
          <a:p>
            <a:pPr marL="806450" lvl="1" indent="-457200">
              <a:buFont typeface="+mj-lt"/>
              <a:buAutoNum type="arabicParenR"/>
            </a:pPr>
            <a:r>
              <a:rPr lang="en-US" sz="2400" dirty="0" smtClean="0">
                <a:solidFill>
                  <a:srgbClr val="234271"/>
                </a:solidFill>
              </a:rPr>
              <a:t>Continue as planned with radiation without magnet </a:t>
            </a:r>
          </a:p>
          <a:p>
            <a:pPr marL="806450" lvl="1" indent="-457200">
              <a:buFont typeface="+mj-lt"/>
              <a:buAutoNum type="arabicParenR"/>
            </a:pPr>
            <a:r>
              <a:rPr lang="en-US" sz="2400" dirty="0" smtClean="0">
                <a:solidFill>
                  <a:srgbClr val="234271"/>
                </a:solidFill>
              </a:rPr>
              <a:t>Suggest to RT department the use of magnet during treatment</a:t>
            </a:r>
          </a:p>
          <a:p>
            <a:endParaRPr lang="en-US" dirty="0"/>
          </a:p>
        </p:txBody>
      </p:sp>
    </p:spTree>
    <p:extLst>
      <p:ext uri="{BB962C8B-B14F-4D97-AF65-F5344CB8AC3E}">
        <p14:creationId xmlns:p14="http://schemas.microsoft.com/office/powerpoint/2010/main" val="1042276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66737"/>
            <a:ext cx="8229600" cy="1163053"/>
          </a:xfrm>
        </p:spPr>
        <p:txBody>
          <a:bodyPr/>
          <a:lstStyle/>
          <a:p>
            <a:r>
              <a:rPr lang="en-US" sz="3200" dirty="0" smtClean="0"/>
              <a:t>Incidence of Cardiac Rhythm Malfunction During Radiation Therapy </a:t>
            </a:r>
            <a:endParaRPr lang="en-US" sz="3200" dirty="0"/>
          </a:p>
        </p:txBody>
      </p:sp>
      <p:sp>
        <p:nvSpPr>
          <p:cNvPr id="3" name="Content Placeholder 2"/>
          <p:cNvSpPr>
            <a:spLocks noGrp="1"/>
          </p:cNvSpPr>
          <p:nvPr>
            <p:ph idx="1"/>
          </p:nvPr>
        </p:nvSpPr>
        <p:spPr>
          <a:xfrm>
            <a:off x="457200" y="2753895"/>
            <a:ext cx="8229600" cy="3372268"/>
          </a:xfrm>
        </p:spPr>
        <p:txBody>
          <a:bodyPr/>
          <a:lstStyle/>
          <a:p>
            <a:endParaRPr lang="en-US" dirty="0" smtClean="0"/>
          </a:p>
          <a:p>
            <a:pPr marL="0" indent="0">
              <a:buNone/>
            </a:pPr>
            <a:endParaRPr lang="en-US" dirty="0" smtClean="0"/>
          </a:p>
          <a:p>
            <a:pPr marL="0" indent="0">
              <a:buNone/>
            </a:pPr>
            <a:r>
              <a:rPr lang="en-US" dirty="0" smtClean="0"/>
              <a:t>  </a:t>
            </a:r>
          </a:p>
          <a:p>
            <a:pPr marL="0" indent="0" algn="ctr">
              <a:buNone/>
            </a:pPr>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1873769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8229600" cy="935789"/>
          </a:xfrm>
        </p:spPr>
        <p:txBody>
          <a:bodyPr/>
          <a:lstStyle/>
          <a:p>
            <a:r>
              <a:rPr lang="en-US" dirty="0" smtClean="0"/>
              <a:t>Methods</a:t>
            </a:r>
            <a:endParaRPr lang="en-US" dirty="0"/>
          </a:p>
        </p:txBody>
      </p:sp>
      <p:sp>
        <p:nvSpPr>
          <p:cNvPr id="3" name="Content Placeholder 2"/>
          <p:cNvSpPr>
            <a:spLocks noGrp="1"/>
          </p:cNvSpPr>
          <p:nvPr>
            <p:ph idx="1"/>
          </p:nvPr>
        </p:nvSpPr>
        <p:spPr>
          <a:xfrm>
            <a:off x="360947" y="2620212"/>
            <a:ext cx="8325853" cy="4134268"/>
          </a:xfrm>
        </p:spPr>
        <p:txBody>
          <a:bodyPr>
            <a:normAutofit/>
          </a:bodyPr>
          <a:lstStyle/>
          <a:p>
            <a:r>
              <a:rPr lang="en-US" dirty="0" smtClean="0">
                <a:solidFill>
                  <a:schemeClr val="tx2">
                    <a:lumMod val="75000"/>
                  </a:schemeClr>
                </a:solidFill>
              </a:rPr>
              <a:t>Severity </a:t>
            </a:r>
            <a:r>
              <a:rPr lang="en-US" dirty="0">
                <a:solidFill>
                  <a:schemeClr val="tx2">
                    <a:lumMod val="75000"/>
                  </a:schemeClr>
                </a:solidFill>
              </a:rPr>
              <a:t>and frequency was stratified as a function of the following:</a:t>
            </a:r>
          </a:p>
          <a:p>
            <a:pPr marL="0" indent="0">
              <a:buNone/>
            </a:pPr>
            <a:r>
              <a:rPr lang="tr-TR" dirty="0">
                <a:solidFill>
                  <a:schemeClr val="tx2">
                    <a:lumMod val="75000"/>
                  </a:schemeClr>
                </a:solidFill>
              </a:rPr>
              <a:t>‐ Device </a:t>
            </a:r>
            <a:r>
              <a:rPr lang="tr-TR" dirty="0" err="1">
                <a:solidFill>
                  <a:schemeClr val="tx2">
                    <a:lumMod val="75000"/>
                  </a:schemeClr>
                </a:solidFill>
              </a:rPr>
              <a:t>type</a:t>
            </a:r>
            <a:endParaRPr lang="tr-TR" dirty="0">
              <a:solidFill>
                <a:schemeClr val="tx2">
                  <a:lumMod val="75000"/>
                </a:schemeClr>
              </a:solidFill>
            </a:endParaRPr>
          </a:p>
          <a:p>
            <a:pPr marL="0" indent="0">
              <a:buNone/>
            </a:pPr>
            <a:r>
              <a:rPr lang="tr-TR" dirty="0">
                <a:solidFill>
                  <a:schemeClr val="tx2">
                    <a:lumMod val="75000"/>
                  </a:schemeClr>
                </a:solidFill>
              </a:rPr>
              <a:t>‐ Total device </a:t>
            </a:r>
            <a:r>
              <a:rPr lang="tr-TR" dirty="0" err="1">
                <a:solidFill>
                  <a:schemeClr val="tx2">
                    <a:lumMod val="75000"/>
                  </a:schemeClr>
                </a:solidFill>
              </a:rPr>
              <a:t>radiation</a:t>
            </a:r>
            <a:r>
              <a:rPr lang="tr-TR" dirty="0">
                <a:solidFill>
                  <a:schemeClr val="tx2">
                    <a:lumMod val="75000"/>
                  </a:schemeClr>
                </a:solidFill>
              </a:rPr>
              <a:t> </a:t>
            </a:r>
            <a:r>
              <a:rPr lang="tr-TR" dirty="0" err="1">
                <a:solidFill>
                  <a:schemeClr val="tx2">
                    <a:lumMod val="75000"/>
                  </a:schemeClr>
                </a:solidFill>
              </a:rPr>
              <a:t>dose</a:t>
            </a:r>
            <a:r>
              <a:rPr lang="tr-TR" dirty="0">
                <a:solidFill>
                  <a:schemeClr val="tx2">
                    <a:lumMod val="75000"/>
                  </a:schemeClr>
                </a:solidFill>
              </a:rPr>
              <a:t> </a:t>
            </a:r>
            <a:r>
              <a:rPr lang="tr-TR" dirty="0" err="1">
                <a:solidFill>
                  <a:schemeClr val="tx2">
                    <a:lumMod val="75000"/>
                  </a:schemeClr>
                </a:solidFill>
              </a:rPr>
              <a:t>and</a:t>
            </a:r>
            <a:r>
              <a:rPr lang="tr-TR" dirty="0">
                <a:solidFill>
                  <a:schemeClr val="tx2">
                    <a:lumMod val="75000"/>
                  </a:schemeClr>
                </a:solidFill>
              </a:rPr>
              <a:t> </a:t>
            </a:r>
            <a:r>
              <a:rPr lang="tr-TR" dirty="0" err="1">
                <a:solidFill>
                  <a:schemeClr val="tx2">
                    <a:lumMod val="75000"/>
                  </a:schemeClr>
                </a:solidFill>
              </a:rPr>
              <a:t>fractionation</a:t>
            </a:r>
            <a:r>
              <a:rPr lang="tr-TR" dirty="0">
                <a:solidFill>
                  <a:schemeClr val="tx2">
                    <a:lumMod val="75000"/>
                  </a:schemeClr>
                </a:solidFill>
              </a:rPr>
              <a:t> </a:t>
            </a:r>
            <a:r>
              <a:rPr lang="tr-TR" dirty="0" smtClean="0">
                <a:solidFill>
                  <a:schemeClr val="tx2">
                    <a:lumMod val="75000"/>
                  </a:schemeClr>
                </a:solidFill>
              </a:rPr>
              <a:t>    </a:t>
            </a:r>
            <a:r>
              <a:rPr lang="tr-TR" dirty="0" err="1" smtClean="0">
                <a:solidFill>
                  <a:schemeClr val="tx2">
                    <a:lumMod val="75000"/>
                  </a:schemeClr>
                </a:solidFill>
              </a:rPr>
              <a:t>scheme</a:t>
            </a:r>
            <a:endParaRPr lang="tr-TR" dirty="0">
              <a:solidFill>
                <a:schemeClr val="tx2">
                  <a:lumMod val="75000"/>
                </a:schemeClr>
              </a:solidFill>
            </a:endParaRPr>
          </a:p>
          <a:p>
            <a:pPr marL="0" indent="0">
              <a:buNone/>
            </a:pPr>
            <a:r>
              <a:rPr lang="tr-TR" dirty="0">
                <a:solidFill>
                  <a:schemeClr val="tx2">
                    <a:lumMod val="75000"/>
                  </a:schemeClr>
                </a:solidFill>
              </a:rPr>
              <a:t>‐ Radiation </a:t>
            </a:r>
            <a:r>
              <a:rPr lang="tr-TR" dirty="0" err="1">
                <a:solidFill>
                  <a:schemeClr val="tx2">
                    <a:lumMod val="75000"/>
                  </a:schemeClr>
                </a:solidFill>
              </a:rPr>
              <a:t>therapy</a:t>
            </a:r>
            <a:r>
              <a:rPr lang="tr-TR" dirty="0">
                <a:solidFill>
                  <a:schemeClr val="tx2">
                    <a:lumMod val="75000"/>
                  </a:schemeClr>
                </a:solidFill>
              </a:rPr>
              <a:t> treatment modality </a:t>
            </a:r>
            <a:r>
              <a:rPr lang="tr-TR" dirty="0" err="1">
                <a:solidFill>
                  <a:schemeClr val="tx2">
                    <a:lumMod val="75000"/>
                  </a:schemeClr>
                </a:solidFill>
              </a:rPr>
              <a:t>and</a:t>
            </a:r>
            <a:r>
              <a:rPr lang="tr-TR" dirty="0">
                <a:solidFill>
                  <a:schemeClr val="tx2">
                    <a:lumMod val="75000"/>
                  </a:schemeClr>
                </a:solidFill>
              </a:rPr>
              <a:t> technique</a:t>
            </a:r>
          </a:p>
          <a:p>
            <a:pPr marL="0" indent="0">
              <a:buNone/>
            </a:pPr>
            <a:r>
              <a:rPr lang="hu-HU" dirty="0">
                <a:solidFill>
                  <a:schemeClr val="tx2">
                    <a:lumMod val="75000"/>
                  </a:schemeClr>
                </a:solidFill>
              </a:rPr>
              <a:t>‐ Energy </a:t>
            </a:r>
            <a:r>
              <a:rPr lang="en-US" dirty="0">
                <a:solidFill>
                  <a:schemeClr val="tx2">
                    <a:lumMod val="75000"/>
                  </a:schemeClr>
                </a:solidFill>
              </a:rPr>
              <a:t>of therapeutic radiation</a:t>
            </a:r>
          </a:p>
          <a:p>
            <a:pPr marL="0" indent="0">
              <a:buNone/>
            </a:pPr>
            <a:r>
              <a:rPr lang="en-US" dirty="0">
                <a:solidFill>
                  <a:schemeClr val="tx2">
                    <a:lumMod val="75000"/>
                  </a:schemeClr>
                </a:solidFill>
              </a:rPr>
              <a:t>‐ Anatomical location of radiation therapy treatment site</a:t>
            </a:r>
          </a:p>
          <a:p>
            <a:endParaRPr lang="en-US" dirty="0"/>
          </a:p>
        </p:txBody>
      </p:sp>
      <p:pic>
        <p:nvPicPr>
          <p:cNvPr id="4" name="Picture 3"/>
          <p:cNvPicPr>
            <a:picLocks noChangeAspect="1"/>
          </p:cNvPicPr>
          <p:nvPr/>
        </p:nvPicPr>
        <p:blipFill>
          <a:blip r:embed="rId2"/>
          <a:stretch>
            <a:fillRect/>
          </a:stretch>
        </p:blipFill>
        <p:spPr>
          <a:xfrm>
            <a:off x="5816816" y="0"/>
            <a:ext cx="3327183" cy="1193800"/>
          </a:xfrm>
          <a:prstGeom prst="rect">
            <a:avLst/>
          </a:prstGeom>
        </p:spPr>
      </p:pic>
      <p:pic>
        <p:nvPicPr>
          <p:cNvPr id="5" name="Picture 4"/>
          <p:cNvPicPr>
            <a:picLocks noChangeAspect="1"/>
          </p:cNvPicPr>
          <p:nvPr/>
        </p:nvPicPr>
        <p:blipFill>
          <a:blip r:embed="rId3"/>
          <a:stretch>
            <a:fillRect/>
          </a:stretch>
        </p:blipFill>
        <p:spPr>
          <a:xfrm>
            <a:off x="-12700" y="0"/>
            <a:ext cx="2768600" cy="1193800"/>
          </a:xfrm>
          <a:prstGeom prst="rect">
            <a:avLst/>
          </a:prstGeom>
        </p:spPr>
      </p:pic>
    </p:spTree>
    <p:extLst>
      <p:ext uri="{BB962C8B-B14F-4D97-AF65-F5344CB8AC3E}">
        <p14:creationId xmlns:p14="http://schemas.microsoft.com/office/powerpoint/2010/main" val="28928375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193800"/>
            <a:ext cx="8229600" cy="784225"/>
          </a:xfrm>
        </p:spPr>
        <p:txBody>
          <a:bodyPr/>
          <a:lstStyle/>
          <a:p>
            <a:r>
              <a:rPr lang="en-US" dirty="0" smtClean="0"/>
              <a:t>Methods</a:t>
            </a:r>
            <a:endParaRPr lang="en-US" dirty="0"/>
          </a:p>
        </p:txBody>
      </p:sp>
      <p:sp>
        <p:nvSpPr>
          <p:cNvPr id="4" name="Rectangle 3"/>
          <p:cNvSpPr/>
          <p:nvPr/>
        </p:nvSpPr>
        <p:spPr>
          <a:xfrm>
            <a:off x="2900947" y="2470485"/>
            <a:ext cx="3221790"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210 patients received radiation therapy at OCC between 2007 and 2015</a:t>
            </a:r>
            <a:endParaRPr lang="en-US" dirty="0"/>
          </a:p>
        </p:txBody>
      </p:sp>
      <p:sp>
        <p:nvSpPr>
          <p:cNvPr id="11" name="Rectangle 10"/>
          <p:cNvSpPr/>
          <p:nvPr/>
        </p:nvSpPr>
        <p:spPr>
          <a:xfrm>
            <a:off x="445837" y="4106779"/>
            <a:ext cx="3342106" cy="100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33 patients with ICD</a:t>
            </a:r>
            <a:endParaRPr lang="en-US" dirty="0"/>
          </a:p>
        </p:txBody>
      </p:sp>
      <p:pic>
        <p:nvPicPr>
          <p:cNvPr id="12" name="Picture 11"/>
          <p:cNvPicPr>
            <a:picLocks noChangeAspect="1"/>
          </p:cNvPicPr>
          <p:nvPr/>
        </p:nvPicPr>
        <p:blipFill>
          <a:blip r:embed="rId2"/>
          <a:stretch>
            <a:fillRect/>
          </a:stretch>
        </p:blipFill>
        <p:spPr>
          <a:xfrm>
            <a:off x="-12700" y="0"/>
            <a:ext cx="2768600" cy="1193800"/>
          </a:xfrm>
          <a:prstGeom prst="rect">
            <a:avLst/>
          </a:prstGeom>
        </p:spPr>
      </p:pic>
      <p:pic>
        <p:nvPicPr>
          <p:cNvPr id="13" name="Picture 12"/>
          <p:cNvPicPr>
            <a:picLocks noChangeAspect="1"/>
          </p:cNvPicPr>
          <p:nvPr/>
        </p:nvPicPr>
        <p:blipFill>
          <a:blip r:embed="rId3"/>
          <a:stretch>
            <a:fillRect/>
          </a:stretch>
        </p:blipFill>
        <p:spPr>
          <a:xfrm>
            <a:off x="5816816" y="0"/>
            <a:ext cx="3327183" cy="1193800"/>
          </a:xfrm>
          <a:prstGeom prst="rect">
            <a:avLst/>
          </a:prstGeom>
        </p:spPr>
      </p:pic>
      <p:cxnSp>
        <p:nvCxnSpPr>
          <p:cNvPr id="7" name="Straight Arrow Connector 6"/>
          <p:cNvCxnSpPr/>
          <p:nvPr/>
        </p:nvCxnSpPr>
        <p:spPr>
          <a:xfrm flipH="1">
            <a:off x="1737895" y="3384885"/>
            <a:ext cx="2513264" cy="7218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4251158" y="3384885"/>
            <a:ext cx="2727158" cy="72189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5427579" y="4106779"/>
            <a:ext cx="3259221" cy="100263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bg1"/>
                </a:solidFill>
              </a:rPr>
              <a:t>187 patients with PPM</a:t>
            </a:r>
            <a:endParaRPr lang="en-US" dirty="0">
              <a:solidFill>
                <a:schemeClr val="bg1"/>
              </a:solidFill>
            </a:endParaRPr>
          </a:p>
        </p:txBody>
      </p:sp>
    </p:spTree>
    <p:extLst>
      <p:ext uri="{BB962C8B-B14F-4D97-AF65-F5344CB8AC3E}">
        <p14:creationId xmlns:p14="http://schemas.microsoft.com/office/powerpoint/2010/main" val="4430183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3738204892"/>
              </p:ext>
            </p:extLst>
          </p:nvPr>
        </p:nvGraphicFramePr>
        <p:xfrm>
          <a:off x="434340" y="1600200"/>
          <a:ext cx="8412481" cy="5127953"/>
        </p:xfrm>
        <a:graphic>
          <a:graphicData uri="http://schemas.openxmlformats.org/drawingml/2006/table">
            <a:tbl>
              <a:tblPr firstRow="1" bandRow="1">
                <a:tableStyleId>{3C2FFA5D-87B4-456A-9821-1D502468CF0F}</a:tableStyleId>
              </a:tblPr>
              <a:tblGrid>
                <a:gridCol w="777240"/>
                <a:gridCol w="1388848"/>
                <a:gridCol w="1164269"/>
                <a:gridCol w="1219710"/>
                <a:gridCol w="1404514"/>
                <a:gridCol w="2457900"/>
              </a:tblGrid>
              <a:tr h="708353">
                <a:tc>
                  <a:txBody>
                    <a:bodyPr/>
                    <a:lstStyle/>
                    <a:p>
                      <a:r>
                        <a:rPr lang="en-US" sz="1400" dirty="0" smtClean="0"/>
                        <a:t>Case</a:t>
                      </a:r>
                      <a:endParaRPr lang="en-US" sz="1400" dirty="0"/>
                    </a:p>
                  </a:txBody>
                  <a:tcPr/>
                </a:tc>
                <a:tc>
                  <a:txBody>
                    <a:bodyPr/>
                    <a:lstStyle/>
                    <a:p>
                      <a:r>
                        <a:rPr lang="en-US" sz="1400" dirty="0" smtClean="0"/>
                        <a:t>Type of device</a:t>
                      </a:r>
                      <a:endParaRPr lang="en-US" sz="1400" dirty="0"/>
                    </a:p>
                  </a:txBody>
                  <a:tcPr/>
                </a:tc>
                <a:tc>
                  <a:txBody>
                    <a:bodyPr/>
                    <a:lstStyle/>
                    <a:p>
                      <a:pPr algn="ctr"/>
                      <a:r>
                        <a:rPr lang="en-US" sz="1400" dirty="0" smtClean="0"/>
                        <a:t>Location of Ca</a:t>
                      </a:r>
                      <a:endParaRPr lang="en-US" sz="1400" dirty="0"/>
                    </a:p>
                  </a:txBody>
                  <a:tcPr/>
                </a:tc>
                <a:tc>
                  <a:txBody>
                    <a:bodyPr/>
                    <a:lstStyle/>
                    <a:p>
                      <a:pPr algn="ctr"/>
                      <a:r>
                        <a:rPr lang="en-US" sz="1400" dirty="0" smtClean="0"/>
                        <a:t>Radiation dose</a:t>
                      </a:r>
                      <a:endParaRPr lang="en-US" sz="1400" dirty="0"/>
                    </a:p>
                  </a:txBody>
                  <a:tcPr/>
                </a:tc>
                <a:tc>
                  <a:txBody>
                    <a:bodyPr/>
                    <a:lstStyle/>
                    <a:p>
                      <a:r>
                        <a:rPr lang="en-US" sz="1400" dirty="0" smtClean="0"/>
                        <a:t>Energy beam</a:t>
                      </a:r>
                      <a:endParaRPr lang="en-US" sz="1400" dirty="0"/>
                    </a:p>
                  </a:txBody>
                  <a:tcPr/>
                </a:tc>
                <a:tc>
                  <a:txBody>
                    <a:bodyPr/>
                    <a:lstStyle/>
                    <a:p>
                      <a:pPr algn="ctr"/>
                      <a:r>
                        <a:rPr lang="en-US" sz="1400" dirty="0" smtClean="0"/>
                        <a:t>Type of malfunction/intervention</a:t>
                      </a:r>
                      <a:endParaRPr lang="en-US" sz="1400" dirty="0"/>
                    </a:p>
                  </a:txBody>
                  <a:tcPr/>
                </a:tc>
              </a:tr>
              <a:tr h="418637">
                <a:tc>
                  <a:txBody>
                    <a:bodyPr/>
                    <a:lstStyle/>
                    <a:p>
                      <a:pPr algn="ctr"/>
                      <a:r>
                        <a:rPr lang="en-US" dirty="0" smtClean="0"/>
                        <a:t>1</a:t>
                      </a:r>
                      <a:endParaRPr lang="en-US" dirty="0"/>
                    </a:p>
                  </a:txBody>
                  <a:tcPr/>
                </a:tc>
                <a:tc>
                  <a:txBody>
                    <a:bodyPr/>
                    <a:lstStyle/>
                    <a:p>
                      <a:pPr algn="ctr"/>
                      <a:r>
                        <a:rPr lang="en-US" dirty="0" smtClean="0"/>
                        <a:t>ICD</a:t>
                      </a:r>
                      <a:endParaRPr lang="en-US" dirty="0"/>
                    </a:p>
                  </a:txBody>
                  <a:tcPr/>
                </a:tc>
                <a:tc>
                  <a:txBody>
                    <a:bodyPr/>
                    <a:lstStyle/>
                    <a:p>
                      <a:pPr algn="ctr"/>
                      <a:r>
                        <a:rPr lang="en-US" dirty="0" smtClean="0"/>
                        <a:t>R ear</a:t>
                      </a:r>
                      <a:endParaRPr lang="en-US" dirty="0"/>
                    </a:p>
                  </a:txBody>
                  <a:tcPr/>
                </a:tc>
                <a:tc>
                  <a:txBody>
                    <a:bodyPr/>
                    <a:lstStyle/>
                    <a:p>
                      <a:pPr algn="ctr"/>
                      <a:r>
                        <a:rPr lang="en-US" dirty="0" smtClean="0"/>
                        <a:t>42 </a:t>
                      </a:r>
                      <a:r>
                        <a:rPr lang="en-US" dirty="0" err="1" smtClean="0"/>
                        <a:t>Gy</a:t>
                      </a:r>
                      <a:endParaRPr lang="en-US" dirty="0"/>
                    </a:p>
                  </a:txBody>
                  <a:tcPr/>
                </a:tc>
                <a:tc>
                  <a:txBody>
                    <a:bodyPr/>
                    <a:lstStyle/>
                    <a:p>
                      <a:pPr algn="ctr"/>
                      <a:r>
                        <a:rPr lang="en-US" dirty="0" smtClean="0"/>
                        <a:t>6mEV</a:t>
                      </a:r>
                      <a:endParaRPr lang="en-US" dirty="0"/>
                    </a:p>
                  </a:txBody>
                  <a:tcPr/>
                </a:tc>
                <a:tc>
                  <a:txBody>
                    <a:bodyPr/>
                    <a:lstStyle/>
                    <a:p>
                      <a:r>
                        <a:rPr lang="en-US" dirty="0" smtClean="0"/>
                        <a:t>RV threshold increased</a:t>
                      </a:r>
                      <a:endParaRPr lang="en-US" dirty="0"/>
                    </a:p>
                  </a:txBody>
                  <a:tcPr/>
                </a:tc>
              </a:tr>
              <a:tr h="401400">
                <a:tc>
                  <a:txBody>
                    <a:bodyPr/>
                    <a:lstStyle/>
                    <a:p>
                      <a:pPr algn="ctr"/>
                      <a:r>
                        <a:rPr lang="en-US" dirty="0" smtClean="0"/>
                        <a:t>2</a:t>
                      </a:r>
                      <a:endParaRPr lang="en-US" dirty="0"/>
                    </a:p>
                  </a:txBody>
                  <a:tcPr/>
                </a:tc>
                <a:tc>
                  <a:txBody>
                    <a:bodyPr/>
                    <a:lstStyle/>
                    <a:p>
                      <a:pPr algn="ctr"/>
                      <a:r>
                        <a:rPr lang="en-US" dirty="0" err="1" smtClean="0"/>
                        <a:t>BiVICD</a:t>
                      </a:r>
                      <a:endParaRPr lang="en-US" dirty="0"/>
                    </a:p>
                  </a:txBody>
                  <a:tcPr/>
                </a:tc>
                <a:tc>
                  <a:txBody>
                    <a:bodyPr/>
                    <a:lstStyle/>
                    <a:p>
                      <a:pPr algn="ctr"/>
                      <a:r>
                        <a:rPr lang="en-US" dirty="0" smtClean="0"/>
                        <a:t>Pelvis</a:t>
                      </a:r>
                      <a:endParaRPr lang="en-US" dirty="0"/>
                    </a:p>
                  </a:txBody>
                  <a:tcPr/>
                </a:tc>
                <a:tc>
                  <a:txBody>
                    <a:bodyPr/>
                    <a:lstStyle/>
                    <a:p>
                      <a:pPr algn="ctr"/>
                      <a:r>
                        <a:rPr lang="en-US" dirty="0" smtClean="0"/>
                        <a:t>16Gy</a:t>
                      </a:r>
                      <a:endParaRPr lang="en-US" dirty="0"/>
                    </a:p>
                  </a:txBody>
                  <a:tcPr/>
                </a:tc>
                <a:tc>
                  <a:txBody>
                    <a:bodyPr/>
                    <a:lstStyle/>
                    <a:p>
                      <a:pPr algn="ctr"/>
                      <a:r>
                        <a:rPr lang="en-US" dirty="0" smtClean="0"/>
                        <a:t>18MV</a:t>
                      </a:r>
                      <a:endParaRPr lang="en-US" dirty="0"/>
                    </a:p>
                  </a:txBody>
                  <a:tcPr/>
                </a:tc>
                <a:tc>
                  <a:txBody>
                    <a:bodyPr/>
                    <a:lstStyle/>
                    <a:p>
                      <a:r>
                        <a:rPr lang="en-US" sz="1400" dirty="0" smtClean="0"/>
                        <a:t>RV/LV/  threshold/lead impedance increased</a:t>
                      </a:r>
                      <a:endParaRPr lang="en-US" sz="1400" dirty="0"/>
                    </a:p>
                  </a:txBody>
                  <a:tcPr/>
                </a:tc>
              </a:tr>
              <a:tr h="418637">
                <a:tc>
                  <a:txBody>
                    <a:bodyPr/>
                    <a:lstStyle/>
                    <a:p>
                      <a:pPr algn="ctr"/>
                      <a:r>
                        <a:rPr lang="en-US" dirty="0" smtClean="0"/>
                        <a:t>3</a:t>
                      </a:r>
                      <a:endParaRPr lang="en-US" dirty="0"/>
                    </a:p>
                  </a:txBody>
                  <a:tcPr/>
                </a:tc>
                <a:tc>
                  <a:txBody>
                    <a:bodyPr/>
                    <a:lstStyle/>
                    <a:p>
                      <a:pPr algn="ctr"/>
                      <a:r>
                        <a:rPr lang="en-US" dirty="0" smtClean="0"/>
                        <a:t>ICD</a:t>
                      </a:r>
                      <a:endParaRPr lang="en-US" dirty="0"/>
                    </a:p>
                  </a:txBody>
                  <a:tcPr/>
                </a:tc>
                <a:tc>
                  <a:txBody>
                    <a:bodyPr/>
                    <a:lstStyle/>
                    <a:p>
                      <a:pPr algn="ctr"/>
                      <a:r>
                        <a:rPr lang="en-US" dirty="0" smtClean="0"/>
                        <a:t>Pelvis</a:t>
                      </a:r>
                      <a:endParaRPr lang="en-US" dirty="0"/>
                    </a:p>
                  </a:txBody>
                  <a:tcPr/>
                </a:tc>
                <a:tc>
                  <a:txBody>
                    <a:bodyPr/>
                    <a:lstStyle/>
                    <a:p>
                      <a:pPr algn="ctr"/>
                      <a:r>
                        <a:rPr lang="en-US" dirty="0" smtClean="0"/>
                        <a:t>76 </a:t>
                      </a:r>
                      <a:r>
                        <a:rPr lang="en-US" dirty="0" err="1" smtClean="0"/>
                        <a:t>Gy</a:t>
                      </a:r>
                      <a:endParaRPr lang="en-US" dirty="0"/>
                    </a:p>
                  </a:txBody>
                  <a:tcPr/>
                </a:tc>
                <a:tc>
                  <a:txBody>
                    <a:bodyPr/>
                    <a:lstStyle/>
                    <a:p>
                      <a:pPr algn="ctr"/>
                      <a:r>
                        <a:rPr lang="en-US" dirty="0" smtClean="0"/>
                        <a:t>6MV</a:t>
                      </a:r>
                      <a:endParaRPr lang="en-US" dirty="0"/>
                    </a:p>
                  </a:txBody>
                  <a:tcPr/>
                </a:tc>
                <a:tc>
                  <a:txBody>
                    <a:bodyPr/>
                    <a:lstStyle/>
                    <a:p>
                      <a:r>
                        <a:rPr lang="en-US" dirty="0" smtClean="0"/>
                        <a:t>Decreased A/V sensing</a:t>
                      </a:r>
                      <a:endParaRPr lang="en-US" dirty="0"/>
                    </a:p>
                  </a:txBody>
                  <a:tcPr/>
                </a:tc>
              </a:tr>
              <a:tr h="283341">
                <a:tc>
                  <a:txBody>
                    <a:bodyPr/>
                    <a:lstStyle/>
                    <a:p>
                      <a:pPr algn="ctr"/>
                      <a:r>
                        <a:rPr lang="en-US" dirty="0" smtClean="0"/>
                        <a:t>4</a:t>
                      </a:r>
                      <a:endParaRPr lang="en-US" dirty="0"/>
                    </a:p>
                  </a:txBody>
                  <a:tcPr/>
                </a:tc>
                <a:tc>
                  <a:txBody>
                    <a:bodyPr/>
                    <a:lstStyle/>
                    <a:p>
                      <a:pPr algn="ctr"/>
                      <a:r>
                        <a:rPr lang="en-US" dirty="0" smtClean="0"/>
                        <a:t>ICD</a:t>
                      </a:r>
                      <a:endParaRPr lang="en-US" dirty="0"/>
                    </a:p>
                  </a:txBody>
                  <a:tcPr/>
                </a:tc>
                <a:tc>
                  <a:txBody>
                    <a:bodyPr/>
                    <a:lstStyle/>
                    <a:p>
                      <a:pPr algn="ctr"/>
                      <a:r>
                        <a:rPr lang="en-US" dirty="0" smtClean="0"/>
                        <a:t>Scalp</a:t>
                      </a:r>
                      <a:endParaRPr lang="en-US" dirty="0"/>
                    </a:p>
                  </a:txBody>
                  <a:tcPr/>
                </a:tc>
                <a:tc>
                  <a:txBody>
                    <a:bodyPr/>
                    <a:lstStyle/>
                    <a:p>
                      <a:pPr algn="ctr"/>
                      <a:r>
                        <a:rPr lang="en-US" dirty="0" smtClean="0"/>
                        <a:t>23 </a:t>
                      </a:r>
                      <a:r>
                        <a:rPr lang="en-US" dirty="0" err="1" smtClean="0"/>
                        <a:t>Gy</a:t>
                      </a:r>
                      <a:endParaRPr lang="en-US" dirty="0"/>
                    </a:p>
                  </a:txBody>
                  <a:tcPr/>
                </a:tc>
                <a:tc>
                  <a:txBody>
                    <a:bodyPr/>
                    <a:lstStyle/>
                    <a:p>
                      <a:pPr algn="ctr"/>
                      <a:r>
                        <a:rPr lang="en-US" dirty="0" smtClean="0"/>
                        <a:t>6MV</a:t>
                      </a:r>
                      <a:endParaRPr lang="en-US" dirty="0"/>
                    </a:p>
                  </a:txBody>
                  <a:tcPr>
                    <a:lnB w="12700" cap="flat" cmpd="sng" algn="ctr">
                      <a:solidFill>
                        <a:scrgbClr r="0" g="0" b="0"/>
                      </a:solidFill>
                      <a:prstDash val="solid"/>
                      <a:round/>
                      <a:headEnd type="none" w="med" len="med"/>
                      <a:tailEnd type="none" w="med" len="med"/>
                    </a:lnB>
                  </a:tcPr>
                </a:tc>
                <a:tc>
                  <a:txBody>
                    <a:bodyPr/>
                    <a:lstStyle/>
                    <a:p>
                      <a:r>
                        <a:rPr lang="en-US" dirty="0" err="1" smtClean="0"/>
                        <a:t>Atrial</a:t>
                      </a:r>
                      <a:r>
                        <a:rPr lang="en-US" dirty="0" smtClean="0"/>
                        <a:t> </a:t>
                      </a:r>
                      <a:r>
                        <a:rPr lang="en-US" dirty="0" err="1" smtClean="0"/>
                        <a:t>undersensing</a:t>
                      </a:r>
                      <a:endParaRPr lang="en-US" dirty="0"/>
                    </a:p>
                  </a:txBody>
                  <a:tcPr>
                    <a:lnB w="12700" cap="flat" cmpd="sng" algn="ctr">
                      <a:solidFill>
                        <a:scrgbClr r="0" g="0" b="0"/>
                      </a:solidFill>
                      <a:prstDash val="solid"/>
                      <a:round/>
                      <a:headEnd type="none" w="med" len="med"/>
                      <a:tailEnd type="none" w="med" len="med"/>
                    </a:lnB>
                  </a:tcPr>
                </a:tc>
              </a:tr>
              <a:tr h="283341">
                <a:tc>
                  <a:txBody>
                    <a:bodyPr/>
                    <a:lstStyle/>
                    <a:p>
                      <a:pPr algn="ctr"/>
                      <a:r>
                        <a:rPr lang="en-US" dirty="0" smtClean="0"/>
                        <a:t>5</a:t>
                      </a:r>
                      <a:endParaRPr lang="en-US" dirty="0"/>
                    </a:p>
                  </a:txBody>
                  <a:tcPr/>
                </a:tc>
                <a:tc>
                  <a:txBody>
                    <a:bodyPr/>
                    <a:lstStyle/>
                    <a:p>
                      <a:pPr algn="ctr"/>
                      <a:r>
                        <a:rPr lang="en-US" dirty="0" smtClean="0"/>
                        <a:t>PPM</a:t>
                      </a:r>
                      <a:endParaRPr lang="en-US" dirty="0"/>
                    </a:p>
                  </a:txBody>
                  <a:tcPr/>
                </a:tc>
                <a:tc>
                  <a:txBody>
                    <a:bodyPr/>
                    <a:lstStyle/>
                    <a:p>
                      <a:pPr algn="ctr"/>
                      <a:r>
                        <a:rPr lang="en-US" dirty="0" smtClean="0"/>
                        <a:t>Pelvis</a:t>
                      </a:r>
                      <a:endParaRPr lang="en-US" dirty="0"/>
                    </a:p>
                  </a:txBody>
                  <a:tcPr/>
                </a:tc>
                <a:tc>
                  <a:txBody>
                    <a:bodyPr/>
                    <a:lstStyle/>
                    <a:p>
                      <a:pPr algn="ctr"/>
                      <a:r>
                        <a:rPr lang="en-US" dirty="0" smtClean="0"/>
                        <a:t>40 </a:t>
                      </a:r>
                      <a:r>
                        <a:rPr lang="en-US" dirty="0" err="1" smtClean="0"/>
                        <a:t>Gy</a:t>
                      </a:r>
                      <a:endParaRPr lang="en-US" dirty="0"/>
                    </a:p>
                  </a:txBody>
                  <a:tcPr/>
                </a:tc>
                <a:tc>
                  <a:txBody>
                    <a:bodyPr/>
                    <a:lstStyle/>
                    <a:p>
                      <a:pPr algn="ctr"/>
                      <a:r>
                        <a:rPr lang="en-US" dirty="0" smtClean="0"/>
                        <a:t>6MV</a:t>
                      </a:r>
                      <a:endParaRPr lang="en-US" dirty="0"/>
                    </a:p>
                  </a:txBody>
                  <a:tcPr>
                    <a:lnT w="12700" cap="flat" cmpd="sng" algn="ctr">
                      <a:solidFill>
                        <a:scrgbClr r="0" g="0" b="0"/>
                      </a:solidFill>
                      <a:prstDash val="solid"/>
                      <a:round/>
                      <a:headEnd type="none" w="med" len="med"/>
                      <a:tailEnd type="none" w="med" len="med"/>
                    </a:lnT>
                  </a:tcPr>
                </a:tc>
                <a:tc>
                  <a:txBody>
                    <a:bodyPr/>
                    <a:lstStyle/>
                    <a:p>
                      <a:r>
                        <a:rPr lang="en-US" dirty="0" smtClean="0"/>
                        <a:t>RV lead noise</a:t>
                      </a:r>
                      <a:endParaRPr lang="en-US" dirty="0"/>
                    </a:p>
                  </a:txBody>
                  <a:tcPr>
                    <a:lnT w="12700" cap="flat" cmpd="sng" algn="ctr">
                      <a:solidFill>
                        <a:scrgbClr r="0" g="0" b="0"/>
                      </a:solidFill>
                      <a:prstDash val="solid"/>
                      <a:round/>
                      <a:headEnd type="none" w="med" len="med"/>
                      <a:tailEnd type="none" w="med" len="med"/>
                    </a:lnT>
                  </a:tcPr>
                </a:tc>
              </a:tr>
              <a:tr h="283341">
                <a:tc>
                  <a:txBody>
                    <a:bodyPr/>
                    <a:lstStyle/>
                    <a:p>
                      <a:pPr algn="ctr"/>
                      <a:r>
                        <a:rPr lang="en-US" dirty="0" smtClean="0"/>
                        <a:t>6</a:t>
                      </a:r>
                      <a:endParaRPr lang="en-US" dirty="0"/>
                    </a:p>
                  </a:txBody>
                  <a:tcPr/>
                </a:tc>
                <a:tc>
                  <a:txBody>
                    <a:bodyPr/>
                    <a:lstStyle/>
                    <a:p>
                      <a:pPr algn="ctr"/>
                      <a:r>
                        <a:rPr lang="en-US" dirty="0" smtClean="0"/>
                        <a:t>PPM</a:t>
                      </a:r>
                      <a:endParaRPr lang="en-US" dirty="0"/>
                    </a:p>
                  </a:txBody>
                  <a:tcPr/>
                </a:tc>
                <a:tc>
                  <a:txBody>
                    <a:bodyPr/>
                    <a:lstStyle/>
                    <a:p>
                      <a:pPr algn="ctr"/>
                      <a:r>
                        <a:rPr lang="en-US" dirty="0" smtClean="0"/>
                        <a:t>L ear</a:t>
                      </a:r>
                      <a:endParaRPr lang="en-US" dirty="0"/>
                    </a:p>
                  </a:txBody>
                  <a:tcPr/>
                </a:tc>
                <a:tc>
                  <a:txBody>
                    <a:bodyPr/>
                    <a:lstStyle/>
                    <a:p>
                      <a:pPr algn="ctr"/>
                      <a:r>
                        <a:rPr lang="en-US" dirty="0" smtClean="0"/>
                        <a:t>41 </a:t>
                      </a:r>
                      <a:r>
                        <a:rPr lang="en-US" dirty="0" err="1" smtClean="0"/>
                        <a:t>Gy</a:t>
                      </a:r>
                      <a:endParaRPr lang="en-US" dirty="0"/>
                    </a:p>
                  </a:txBody>
                  <a:tcPr/>
                </a:tc>
                <a:tc>
                  <a:txBody>
                    <a:bodyPr/>
                    <a:lstStyle/>
                    <a:p>
                      <a:pPr algn="ctr"/>
                      <a:r>
                        <a:rPr lang="en-US" dirty="0" smtClean="0"/>
                        <a:t>6mEV</a:t>
                      </a:r>
                      <a:endParaRPr lang="en-US" dirty="0"/>
                    </a:p>
                  </a:txBody>
                  <a:tcPr/>
                </a:tc>
                <a:tc>
                  <a:txBody>
                    <a:bodyPr/>
                    <a:lstStyle/>
                    <a:p>
                      <a:r>
                        <a:rPr lang="en-US" dirty="0" smtClean="0"/>
                        <a:t>RV lead </a:t>
                      </a:r>
                      <a:r>
                        <a:rPr lang="en-US" dirty="0" err="1" smtClean="0"/>
                        <a:t>oversensing</a:t>
                      </a:r>
                      <a:endParaRPr lang="en-US" dirty="0"/>
                    </a:p>
                  </a:txBody>
                  <a:tcPr/>
                </a:tc>
              </a:tr>
              <a:tr h="495847">
                <a:tc>
                  <a:txBody>
                    <a:bodyPr/>
                    <a:lstStyle/>
                    <a:p>
                      <a:pPr algn="ctr"/>
                      <a:r>
                        <a:rPr lang="en-US" dirty="0" smtClean="0"/>
                        <a:t>7</a:t>
                      </a:r>
                      <a:endParaRPr lang="en-US" dirty="0"/>
                    </a:p>
                  </a:txBody>
                  <a:tcPr/>
                </a:tc>
                <a:tc>
                  <a:txBody>
                    <a:bodyPr/>
                    <a:lstStyle/>
                    <a:p>
                      <a:pPr algn="ctr"/>
                      <a:r>
                        <a:rPr lang="en-US" dirty="0" smtClean="0"/>
                        <a:t>PPM</a:t>
                      </a:r>
                      <a:endParaRPr lang="en-US" dirty="0"/>
                    </a:p>
                  </a:txBody>
                  <a:tcPr/>
                </a:tc>
                <a:tc>
                  <a:txBody>
                    <a:bodyPr/>
                    <a:lstStyle/>
                    <a:p>
                      <a:pPr algn="ctr"/>
                      <a:r>
                        <a:rPr lang="en-US" dirty="0" smtClean="0"/>
                        <a:t>L </a:t>
                      </a:r>
                      <a:r>
                        <a:rPr lang="en-US" dirty="0" err="1" smtClean="0"/>
                        <a:t>humerus</a:t>
                      </a:r>
                      <a:endParaRPr lang="en-US" dirty="0"/>
                    </a:p>
                  </a:txBody>
                  <a:tcPr/>
                </a:tc>
                <a:tc>
                  <a:txBody>
                    <a:bodyPr/>
                    <a:lstStyle/>
                    <a:p>
                      <a:pPr algn="ctr"/>
                      <a:r>
                        <a:rPr lang="en-US" dirty="0" smtClean="0"/>
                        <a:t>n/a</a:t>
                      </a:r>
                      <a:endParaRPr lang="en-US" dirty="0"/>
                    </a:p>
                  </a:txBody>
                  <a:tcPr/>
                </a:tc>
                <a:tc>
                  <a:txBody>
                    <a:bodyPr/>
                    <a:lstStyle/>
                    <a:p>
                      <a:pPr algn="ctr"/>
                      <a:r>
                        <a:rPr lang="en-US" dirty="0" smtClean="0"/>
                        <a:t>18MV</a:t>
                      </a:r>
                      <a:endParaRPr lang="en-US" dirty="0"/>
                    </a:p>
                  </a:txBody>
                  <a:tcPr/>
                </a:tc>
                <a:tc>
                  <a:txBody>
                    <a:bodyPr/>
                    <a:lstStyle/>
                    <a:p>
                      <a:r>
                        <a:rPr lang="en-US" sz="1600" dirty="0" smtClean="0"/>
                        <a:t>Device</a:t>
                      </a:r>
                      <a:r>
                        <a:rPr lang="en-US" sz="1600" baseline="0" dirty="0" smtClean="0"/>
                        <a:t> pocket change</a:t>
                      </a:r>
                      <a:endParaRPr lang="en-US" sz="1600" dirty="0"/>
                    </a:p>
                  </a:txBody>
                  <a:tcPr/>
                </a:tc>
              </a:tr>
              <a:tr h="283341">
                <a:tc>
                  <a:txBody>
                    <a:bodyPr/>
                    <a:lstStyle/>
                    <a:p>
                      <a:pPr algn="ctr"/>
                      <a:r>
                        <a:rPr lang="en-US" dirty="0" smtClean="0"/>
                        <a:t>8</a:t>
                      </a:r>
                      <a:endParaRPr lang="en-US" dirty="0"/>
                    </a:p>
                  </a:txBody>
                  <a:tcPr/>
                </a:tc>
                <a:tc>
                  <a:txBody>
                    <a:bodyPr/>
                    <a:lstStyle/>
                    <a:p>
                      <a:pPr algn="ctr"/>
                      <a:r>
                        <a:rPr lang="en-US" dirty="0" smtClean="0"/>
                        <a:t>PPM</a:t>
                      </a:r>
                      <a:endParaRPr lang="en-US" dirty="0"/>
                    </a:p>
                  </a:txBody>
                  <a:tcPr/>
                </a:tc>
                <a:tc>
                  <a:txBody>
                    <a:bodyPr/>
                    <a:lstStyle/>
                    <a:p>
                      <a:pPr algn="ctr"/>
                      <a:r>
                        <a:rPr lang="en-US" dirty="0" smtClean="0"/>
                        <a:t>L chest</a:t>
                      </a:r>
                      <a:endParaRPr lang="en-US" dirty="0"/>
                    </a:p>
                  </a:txBody>
                  <a:tcPr/>
                </a:tc>
                <a:tc>
                  <a:txBody>
                    <a:bodyPr/>
                    <a:lstStyle/>
                    <a:p>
                      <a:pPr algn="ctr"/>
                      <a:r>
                        <a:rPr lang="en-US" dirty="0" smtClean="0"/>
                        <a:t>n/a</a:t>
                      </a:r>
                      <a:endParaRPr lang="en-US" dirty="0"/>
                    </a:p>
                  </a:txBody>
                  <a:tcPr/>
                </a:tc>
                <a:tc>
                  <a:txBody>
                    <a:bodyPr/>
                    <a:lstStyle/>
                    <a:p>
                      <a:pPr algn="ctr"/>
                      <a:r>
                        <a:rPr lang="en-US" dirty="0" smtClean="0"/>
                        <a:t>6MV</a:t>
                      </a:r>
                      <a:endParaRPr lang="en-US" dirty="0"/>
                    </a:p>
                  </a:txBody>
                  <a:tcPr/>
                </a:tc>
                <a:tc>
                  <a:txBody>
                    <a:bodyPr/>
                    <a:lstStyle/>
                    <a:p>
                      <a:r>
                        <a:rPr lang="en-US" sz="1600" dirty="0" smtClean="0"/>
                        <a:t>Device pocket change</a:t>
                      </a:r>
                      <a:endParaRPr lang="en-US" sz="1600" dirty="0"/>
                    </a:p>
                  </a:txBody>
                  <a:tcPr/>
                </a:tc>
              </a:tr>
              <a:tr h="401400">
                <a:tc>
                  <a:txBody>
                    <a:bodyPr/>
                    <a:lstStyle/>
                    <a:p>
                      <a:pPr algn="ctr"/>
                      <a:r>
                        <a:rPr lang="en-US" dirty="0" smtClean="0"/>
                        <a:t>9</a:t>
                      </a:r>
                      <a:endParaRPr lang="en-US" dirty="0"/>
                    </a:p>
                  </a:txBody>
                  <a:tcPr/>
                </a:tc>
                <a:tc>
                  <a:txBody>
                    <a:bodyPr/>
                    <a:lstStyle/>
                    <a:p>
                      <a:pPr algn="ctr"/>
                      <a:r>
                        <a:rPr lang="en-US" dirty="0" smtClean="0"/>
                        <a:t>PPM</a:t>
                      </a:r>
                      <a:endParaRPr lang="en-US" dirty="0"/>
                    </a:p>
                  </a:txBody>
                  <a:tcPr/>
                </a:tc>
                <a:tc>
                  <a:txBody>
                    <a:bodyPr/>
                    <a:lstStyle/>
                    <a:p>
                      <a:pPr algn="ctr"/>
                      <a:r>
                        <a:rPr lang="en-US" dirty="0" smtClean="0"/>
                        <a:t>L chest</a:t>
                      </a:r>
                      <a:endParaRPr lang="en-US" dirty="0"/>
                    </a:p>
                  </a:txBody>
                  <a:tcPr/>
                </a:tc>
                <a:tc>
                  <a:txBody>
                    <a:bodyPr/>
                    <a:lstStyle/>
                    <a:p>
                      <a:pPr algn="ctr"/>
                      <a:r>
                        <a:rPr lang="en-US" dirty="0" smtClean="0"/>
                        <a:t>70Gy</a:t>
                      </a:r>
                      <a:endParaRPr lang="en-US" dirty="0"/>
                    </a:p>
                  </a:txBody>
                  <a:tcPr/>
                </a:tc>
                <a:tc>
                  <a:txBody>
                    <a:bodyPr/>
                    <a:lstStyle/>
                    <a:p>
                      <a:pPr algn="ctr"/>
                      <a:r>
                        <a:rPr lang="en-US" dirty="0" smtClean="0"/>
                        <a:t>6MV</a:t>
                      </a:r>
                      <a:endParaRPr lang="en-US" dirty="0"/>
                    </a:p>
                  </a:txBody>
                  <a:tcPr/>
                </a:tc>
                <a:tc>
                  <a:txBody>
                    <a:bodyPr/>
                    <a:lstStyle/>
                    <a:p>
                      <a:r>
                        <a:rPr lang="en-US" sz="1400" dirty="0" smtClean="0"/>
                        <a:t>Frequent PMT</a:t>
                      </a:r>
                    </a:p>
                    <a:p>
                      <a:r>
                        <a:rPr lang="en-US" sz="1400" dirty="0" err="1" smtClean="0"/>
                        <a:t>Atrial</a:t>
                      </a:r>
                      <a:r>
                        <a:rPr lang="en-US" sz="1400" baseline="0" dirty="0" smtClean="0"/>
                        <a:t> sensing decrease</a:t>
                      </a:r>
                      <a:endParaRPr lang="en-US" sz="1400" dirty="0"/>
                    </a:p>
                  </a:txBody>
                  <a:tcPr/>
                </a:tc>
              </a:tr>
            </a:tbl>
          </a:graphicData>
        </a:graphic>
      </p:graphicFrame>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8579568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03684"/>
            <a:ext cx="8229600" cy="868948"/>
          </a:xfrm>
        </p:spPr>
        <p:txBody>
          <a:bodyPr/>
          <a:lstStyle/>
          <a:p>
            <a:r>
              <a:rPr lang="en-US" dirty="0" smtClean="0"/>
              <a:t>Conclusion</a:t>
            </a:r>
            <a:endParaRPr lang="en-US" dirty="0"/>
          </a:p>
        </p:txBody>
      </p:sp>
      <p:sp>
        <p:nvSpPr>
          <p:cNvPr id="3" name="Content Placeholder 2"/>
          <p:cNvSpPr>
            <a:spLocks noGrp="1"/>
          </p:cNvSpPr>
          <p:nvPr>
            <p:ph idx="1"/>
          </p:nvPr>
        </p:nvSpPr>
        <p:spPr>
          <a:xfrm>
            <a:off x="457200" y="2620212"/>
            <a:ext cx="8229600" cy="3505952"/>
          </a:xfrm>
        </p:spPr>
        <p:txBody>
          <a:bodyPr/>
          <a:lstStyle/>
          <a:p>
            <a:endParaRPr lang="en-US" dirty="0" smtClean="0">
              <a:solidFill>
                <a:schemeClr val="tx2">
                  <a:lumMod val="75000"/>
                </a:schemeClr>
              </a:solidFill>
            </a:endParaRPr>
          </a:p>
          <a:p>
            <a:r>
              <a:rPr lang="en-US" dirty="0" smtClean="0">
                <a:solidFill>
                  <a:srgbClr val="002060"/>
                </a:solidFill>
              </a:rPr>
              <a:t>Through </a:t>
            </a:r>
            <a:r>
              <a:rPr lang="en-US" dirty="0">
                <a:solidFill>
                  <a:srgbClr val="002060"/>
                </a:solidFill>
              </a:rPr>
              <a:t>this retrospective study of 210 patients who underwent radiation therapy at the Sunnybrook Odette Cancer Center,</a:t>
            </a:r>
            <a:r>
              <a:rPr lang="en-US" dirty="0" smtClean="0">
                <a:solidFill>
                  <a:srgbClr val="002060"/>
                </a:solidFill>
              </a:rPr>
              <a:t> 6 </a:t>
            </a:r>
            <a:r>
              <a:rPr lang="en-US" dirty="0">
                <a:solidFill>
                  <a:srgbClr val="002060"/>
                </a:solidFill>
              </a:rPr>
              <a:t>cases of device malfunction (2.8%) which is consistent with published data from other single center studies.</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37011820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976313"/>
            <a:ext cx="8229600" cy="1008062"/>
          </a:xfrm>
        </p:spPr>
        <p:txBody>
          <a:bodyPr/>
          <a:lstStyle/>
          <a:p>
            <a:r>
              <a:rPr lang="en-US" dirty="0" smtClean="0"/>
              <a:t>Forms of Radiation</a:t>
            </a:r>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8" name="Picture 5" descr="ral2-1-carlie"/>
          <p:cNvPicPr>
            <a:picLocks noChangeAspect="1" noChangeArrowheads="1"/>
          </p:cNvPicPr>
          <p:nvPr/>
        </p:nvPicPr>
        <p:blipFill>
          <a:blip r:embed="rId4"/>
          <a:srcRect/>
          <a:stretch>
            <a:fillRect/>
          </a:stretch>
        </p:blipFill>
        <p:spPr bwMode="auto">
          <a:xfrm>
            <a:off x="304800" y="2363281"/>
            <a:ext cx="8458200" cy="3691819"/>
          </a:xfrm>
          <a:prstGeom prst="rect">
            <a:avLst/>
          </a:prstGeom>
          <a:noFill/>
        </p:spPr>
      </p:pic>
    </p:spTree>
    <p:extLst>
      <p:ext uri="{BB962C8B-B14F-4D97-AF65-F5344CB8AC3E}">
        <p14:creationId xmlns:p14="http://schemas.microsoft.com/office/powerpoint/2010/main" val="5334598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6947"/>
            <a:ext cx="8229600" cy="868947"/>
          </a:xfrm>
        </p:spPr>
        <p:txBody>
          <a:bodyPr/>
          <a:lstStyle/>
          <a:p>
            <a:r>
              <a:rPr lang="en-US" dirty="0" smtClean="0"/>
              <a:t>Recommendation</a:t>
            </a:r>
            <a:endParaRPr lang="en-US" dirty="0"/>
          </a:p>
        </p:txBody>
      </p:sp>
      <p:sp>
        <p:nvSpPr>
          <p:cNvPr id="3" name="Content Placeholder 2"/>
          <p:cNvSpPr>
            <a:spLocks noGrp="1"/>
          </p:cNvSpPr>
          <p:nvPr>
            <p:ph idx="1"/>
          </p:nvPr>
        </p:nvSpPr>
        <p:spPr>
          <a:xfrm>
            <a:off x="457200" y="2740526"/>
            <a:ext cx="8229600" cy="3385637"/>
          </a:xfrm>
        </p:spPr>
        <p:txBody>
          <a:bodyPr/>
          <a:lstStyle/>
          <a:p>
            <a:endParaRPr lang="en-US" dirty="0" smtClean="0">
              <a:solidFill>
                <a:schemeClr val="tx2">
                  <a:lumMod val="75000"/>
                </a:schemeClr>
              </a:solidFill>
            </a:endParaRPr>
          </a:p>
          <a:p>
            <a:r>
              <a:rPr lang="en-US" dirty="0" smtClean="0">
                <a:solidFill>
                  <a:srgbClr val="002060"/>
                </a:solidFill>
              </a:rPr>
              <a:t>Practical </a:t>
            </a:r>
            <a:r>
              <a:rPr lang="en-US" dirty="0">
                <a:solidFill>
                  <a:srgbClr val="002060"/>
                </a:solidFill>
              </a:rPr>
              <a:t>guideline should be implemented to identify those at risk of device malfunction post radiation therapy</a:t>
            </a: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342061911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8229600" cy="967779"/>
          </a:xfrm>
        </p:spPr>
        <p:txBody>
          <a:bodyPr/>
          <a:lstStyle/>
          <a:p>
            <a:r>
              <a:rPr lang="en-US" dirty="0" smtClean="0"/>
              <a:t>Recommendations</a:t>
            </a:r>
            <a:endParaRPr lang="en-US" dirty="0"/>
          </a:p>
        </p:txBody>
      </p:sp>
      <p:sp>
        <p:nvSpPr>
          <p:cNvPr id="3" name="Content Placeholder 2"/>
          <p:cNvSpPr>
            <a:spLocks noGrp="1"/>
          </p:cNvSpPr>
          <p:nvPr>
            <p:ph idx="1"/>
          </p:nvPr>
        </p:nvSpPr>
        <p:spPr>
          <a:xfrm>
            <a:off x="457200" y="2339854"/>
            <a:ext cx="8229600" cy="3786309"/>
          </a:xfrm>
        </p:spPr>
        <p:txBody>
          <a:bodyPr>
            <a:normAutofit fontScale="92500" lnSpcReduction="20000"/>
          </a:bodyPr>
          <a:lstStyle/>
          <a:p>
            <a:r>
              <a:rPr lang="en-US" sz="2000" dirty="0" smtClean="0">
                <a:solidFill>
                  <a:srgbClr val="234271"/>
                </a:solidFill>
              </a:rPr>
              <a:t>PPM </a:t>
            </a:r>
            <a:r>
              <a:rPr lang="en-US" sz="2000" dirty="0">
                <a:solidFill>
                  <a:srgbClr val="234271"/>
                </a:solidFill>
              </a:rPr>
              <a:t>or ICD should always be kept out of direct radiation fields (ideally &gt;5cm from field edges</a:t>
            </a:r>
            <a:r>
              <a:rPr lang="en-US" sz="2000" dirty="0" smtClean="0">
                <a:solidFill>
                  <a:srgbClr val="234271"/>
                </a:solidFill>
              </a:rPr>
              <a:t>)</a:t>
            </a:r>
          </a:p>
          <a:p>
            <a:endParaRPr lang="en-US" sz="2000" b="1" dirty="0" smtClean="0">
              <a:solidFill>
                <a:srgbClr val="234271"/>
              </a:solidFill>
            </a:endParaRPr>
          </a:p>
          <a:p>
            <a:r>
              <a:rPr lang="en-US" sz="2000" dirty="0">
                <a:solidFill>
                  <a:srgbClr val="234271"/>
                </a:solidFill>
              </a:rPr>
              <a:t>Departmental limits for dose to</a:t>
            </a:r>
            <a:r>
              <a:rPr lang="en-US" sz="2000" dirty="0" smtClean="0">
                <a:solidFill>
                  <a:srgbClr val="234271"/>
                </a:solidFill>
              </a:rPr>
              <a:t> PPM-2Gy </a:t>
            </a:r>
            <a:r>
              <a:rPr lang="en-US" sz="2000" dirty="0">
                <a:solidFill>
                  <a:srgbClr val="234271"/>
                </a:solidFill>
              </a:rPr>
              <a:t>and </a:t>
            </a:r>
            <a:r>
              <a:rPr lang="en-US" sz="2000" dirty="0" smtClean="0">
                <a:solidFill>
                  <a:srgbClr val="234271"/>
                </a:solidFill>
              </a:rPr>
              <a:t>ICD-=1Gy </a:t>
            </a:r>
            <a:r>
              <a:rPr lang="en-US" sz="2000" dirty="0">
                <a:solidFill>
                  <a:srgbClr val="234271"/>
                </a:solidFill>
              </a:rPr>
              <a:t>(cumulative over all treatments) as per AAPM</a:t>
            </a:r>
            <a:r>
              <a:rPr lang="en-US" sz="2000" dirty="0" smtClean="0">
                <a:solidFill>
                  <a:srgbClr val="234271"/>
                </a:solidFill>
              </a:rPr>
              <a:t>.</a:t>
            </a:r>
          </a:p>
          <a:p>
            <a:endParaRPr lang="en-US" sz="2000" b="1" dirty="0" smtClean="0">
              <a:solidFill>
                <a:srgbClr val="234271"/>
              </a:solidFill>
            </a:endParaRPr>
          </a:p>
          <a:p>
            <a:r>
              <a:rPr lang="en-US" sz="2000" dirty="0">
                <a:solidFill>
                  <a:srgbClr val="234271"/>
                </a:solidFill>
              </a:rPr>
              <a:t>Lower-energy RT (non neutron-producing) recommended to avoid malfunction of any implantable cardiac devices- particularly ICD. </a:t>
            </a:r>
            <a:r>
              <a:rPr lang="en-US" sz="2000" dirty="0" smtClean="0">
                <a:solidFill>
                  <a:srgbClr val="234271"/>
                </a:solidFill>
              </a:rPr>
              <a:t> </a:t>
            </a:r>
          </a:p>
          <a:p>
            <a:endParaRPr lang="en-US" sz="2000" b="1" dirty="0" smtClean="0">
              <a:solidFill>
                <a:srgbClr val="234271"/>
              </a:solidFill>
            </a:endParaRPr>
          </a:p>
          <a:p>
            <a:r>
              <a:rPr lang="en-US" sz="2000" dirty="0" smtClean="0">
                <a:solidFill>
                  <a:srgbClr val="234271"/>
                </a:solidFill>
              </a:rPr>
              <a:t>PPM/</a:t>
            </a:r>
            <a:r>
              <a:rPr lang="en-US" sz="2000" dirty="0">
                <a:solidFill>
                  <a:srgbClr val="234271"/>
                </a:solidFill>
              </a:rPr>
              <a:t>ICD checkup required at the end of any treatment course. ** When low energies used (&lt;=10MV for</a:t>
            </a:r>
            <a:r>
              <a:rPr lang="en-US" sz="2000" dirty="0" smtClean="0">
                <a:solidFill>
                  <a:srgbClr val="234271"/>
                </a:solidFill>
              </a:rPr>
              <a:t> PPM, </a:t>
            </a:r>
            <a:r>
              <a:rPr lang="en-US" sz="2000" dirty="0">
                <a:solidFill>
                  <a:srgbClr val="234271"/>
                </a:solidFill>
              </a:rPr>
              <a:t>6MV for ICD) in pacing-dependent</a:t>
            </a:r>
            <a:r>
              <a:rPr lang="en-US" sz="2000" dirty="0" smtClean="0">
                <a:solidFill>
                  <a:srgbClr val="234271"/>
                </a:solidFill>
              </a:rPr>
              <a:t> PPM </a:t>
            </a:r>
            <a:r>
              <a:rPr lang="en-US" sz="2000" dirty="0">
                <a:solidFill>
                  <a:srgbClr val="234271"/>
                </a:solidFill>
              </a:rPr>
              <a:t>and ICD patients, more frequent checks required (weekly, or according to SAS)</a:t>
            </a: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59299667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89729"/>
            <a:ext cx="8229600" cy="1072208"/>
          </a:xfrm>
        </p:spPr>
        <p:txBody>
          <a:bodyPr/>
          <a:lstStyle/>
          <a:p>
            <a:r>
              <a:rPr lang="en-US" dirty="0" smtClean="0"/>
              <a:t>Final Points</a:t>
            </a:r>
            <a:endParaRPr lang="en-US" dirty="0"/>
          </a:p>
        </p:txBody>
      </p:sp>
      <p:sp>
        <p:nvSpPr>
          <p:cNvPr id="3" name="Content Placeholder 2"/>
          <p:cNvSpPr>
            <a:spLocks noGrp="1"/>
          </p:cNvSpPr>
          <p:nvPr>
            <p:ph idx="1"/>
          </p:nvPr>
        </p:nvSpPr>
        <p:spPr>
          <a:xfrm>
            <a:off x="457200" y="2441333"/>
            <a:ext cx="8229600" cy="3684830"/>
          </a:xfrm>
        </p:spPr>
        <p:txBody>
          <a:bodyPr/>
          <a:lstStyle/>
          <a:p>
            <a:r>
              <a:rPr lang="en-US" dirty="0">
                <a:solidFill>
                  <a:srgbClr val="234271"/>
                </a:solidFill>
              </a:rPr>
              <a:t>A dose range as wide as 0.5Gy to 120Gy could be associated with failure</a:t>
            </a:r>
          </a:p>
          <a:p>
            <a:r>
              <a:rPr lang="en-US" dirty="0">
                <a:solidFill>
                  <a:srgbClr val="234271"/>
                </a:solidFill>
              </a:rPr>
              <a:t>Cumulative effect as well as individual sessions may have an effect on functioning of device</a:t>
            </a:r>
          </a:p>
          <a:p>
            <a:r>
              <a:rPr lang="en-US" dirty="0">
                <a:solidFill>
                  <a:srgbClr val="234271"/>
                </a:solidFill>
              </a:rPr>
              <a:t>CIED manufacturer recommendations vary from “no safe dose” to 1- 5Gy</a:t>
            </a:r>
          </a:p>
          <a:p>
            <a:r>
              <a:rPr lang="en-US" dirty="0">
                <a:solidFill>
                  <a:srgbClr val="234271"/>
                </a:solidFill>
              </a:rPr>
              <a:t>Remote monitoring can be used in patients for close follow up</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31822404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1600200"/>
            <a:ext cx="8229600" cy="4525963"/>
          </a:xfrm>
        </p:spPr>
        <p:txBody>
          <a:bodyPr/>
          <a:lstStyle/>
          <a:p>
            <a:pPr algn="ctr"/>
            <a:endParaRPr lang="en-US" dirty="0" smtClean="0">
              <a:solidFill>
                <a:srgbClr val="234271"/>
              </a:solidFill>
            </a:endParaRPr>
          </a:p>
          <a:p>
            <a:pPr algn="ctr"/>
            <a:endParaRPr lang="en-US" dirty="0">
              <a:solidFill>
                <a:srgbClr val="234271"/>
              </a:solidFill>
            </a:endParaRPr>
          </a:p>
          <a:p>
            <a:pPr marL="0" indent="0" algn="ctr">
              <a:buNone/>
            </a:pPr>
            <a:r>
              <a:rPr lang="en-US" sz="4400" dirty="0" smtClean="0">
                <a:solidFill>
                  <a:srgbClr val="234271"/>
                </a:solidFill>
              </a:rPr>
              <a:t>QUESTIONS?</a:t>
            </a:r>
            <a:endParaRPr lang="en-US" sz="4400" dirty="0">
              <a:solidFill>
                <a:srgbClr val="234271"/>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41729931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6900"/>
            <a:ext cx="8229600" cy="1115568"/>
          </a:xfrm>
        </p:spPr>
        <p:txBody>
          <a:bodyPr/>
          <a:lstStyle/>
          <a:p>
            <a:r>
              <a:rPr lang="en-US" dirty="0" smtClean="0"/>
              <a:t>Reference</a:t>
            </a:r>
            <a:endParaRPr lang="en-US" dirty="0"/>
          </a:p>
        </p:txBody>
      </p:sp>
      <p:sp>
        <p:nvSpPr>
          <p:cNvPr id="3" name="Content Placeholder 2"/>
          <p:cNvSpPr>
            <a:spLocks noGrp="1"/>
          </p:cNvSpPr>
          <p:nvPr>
            <p:ph idx="1"/>
          </p:nvPr>
        </p:nvSpPr>
        <p:spPr>
          <a:xfrm>
            <a:off x="457200" y="1712468"/>
            <a:ext cx="8389620" cy="4367181"/>
          </a:xfrm>
        </p:spPr>
        <p:txBody>
          <a:bodyPr>
            <a:noAutofit/>
          </a:bodyPr>
          <a:lstStyle/>
          <a:p>
            <a:r>
              <a:rPr lang="en-US" sz="1300" dirty="0">
                <a:solidFill>
                  <a:srgbClr val="234271"/>
                </a:solidFill>
                <a:latin typeface="Arial" panose="020B0604020202020204" pitchFamily="34" charset="0"/>
                <a:cs typeface="Arial" panose="020B0604020202020204" pitchFamily="34" charset="0"/>
              </a:rPr>
              <a:t>Benjamin </a:t>
            </a:r>
            <a:r>
              <a:rPr lang="en-US" sz="1300" dirty="0" err="1">
                <a:solidFill>
                  <a:srgbClr val="234271"/>
                </a:solidFill>
                <a:latin typeface="Arial" panose="020B0604020202020204" pitchFamily="34" charset="0"/>
                <a:cs typeface="Arial" panose="020B0604020202020204" pitchFamily="34" charset="0"/>
              </a:rPr>
              <a:t>Gauter</a:t>
            </a:r>
            <a:r>
              <a:rPr lang="en-US" sz="1300" dirty="0">
                <a:solidFill>
                  <a:srgbClr val="234271"/>
                </a:solidFill>
                <a:latin typeface="Arial" panose="020B0604020202020204" pitchFamily="34" charset="0"/>
                <a:cs typeface="Arial" panose="020B0604020202020204" pitchFamily="34" charset="0"/>
              </a:rPr>
              <a:t>-Fleckenstein (2015) </a:t>
            </a:r>
            <a:r>
              <a:rPr lang="en-US" sz="1300" dirty="0" err="1">
                <a:solidFill>
                  <a:srgbClr val="234271"/>
                </a:solidFill>
                <a:latin typeface="Arial" panose="020B0604020202020204" pitchFamily="34" charset="0"/>
                <a:cs typeface="Arial" panose="020B0604020202020204" pitchFamily="34" charset="0"/>
              </a:rPr>
              <a:t>Strahlenther</a:t>
            </a:r>
            <a:r>
              <a:rPr lang="en-US" sz="1300" dirty="0">
                <a:solidFill>
                  <a:srgbClr val="234271"/>
                </a:solidFill>
                <a:latin typeface="Arial" panose="020B0604020202020204" pitchFamily="34" charset="0"/>
                <a:cs typeface="Arial" panose="020B0604020202020204" pitchFamily="34" charset="0"/>
              </a:rPr>
              <a:t> </a:t>
            </a:r>
            <a:r>
              <a:rPr lang="en-US" sz="1300" dirty="0" err="1">
                <a:solidFill>
                  <a:srgbClr val="234271"/>
                </a:solidFill>
                <a:latin typeface="Arial" panose="020B0604020202020204" pitchFamily="34" charset="0"/>
                <a:cs typeface="Arial" panose="020B0604020202020204" pitchFamily="34" charset="0"/>
              </a:rPr>
              <a:t>Onkol</a:t>
            </a:r>
            <a:r>
              <a:rPr lang="en-US" sz="1300" dirty="0">
                <a:solidFill>
                  <a:srgbClr val="234271"/>
                </a:solidFill>
                <a:latin typeface="Arial" panose="020B0604020202020204" pitchFamily="34" charset="0"/>
                <a:cs typeface="Arial" panose="020B0604020202020204" pitchFamily="34" charset="0"/>
              </a:rPr>
              <a:t>  191:393–404 DOI 10.1007/s00066-015-0817-3 </a:t>
            </a:r>
          </a:p>
          <a:p>
            <a:r>
              <a:rPr lang="en-US" sz="1300" dirty="0" err="1">
                <a:solidFill>
                  <a:srgbClr val="234271"/>
                </a:solidFill>
                <a:latin typeface="Arial" panose="020B0604020202020204" pitchFamily="34" charset="0"/>
                <a:cs typeface="Arial" panose="020B0604020202020204" pitchFamily="34" charset="0"/>
              </a:rPr>
              <a:t>Croshaw</a:t>
            </a:r>
            <a:r>
              <a:rPr lang="en-US" sz="1300" dirty="0">
                <a:solidFill>
                  <a:srgbClr val="234271"/>
                </a:solidFill>
                <a:latin typeface="Arial" panose="020B0604020202020204" pitchFamily="34" charset="0"/>
                <a:cs typeface="Arial" panose="020B0604020202020204" pitchFamily="34" charset="0"/>
              </a:rPr>
              <a:t> R, Kim Y, </a:t>
            </a:r>
            <a:r>
              <a:rPr lang="en-US" sz="1300" dirty="0" err="1">
                <a:solidFill>
                  <a:srgbClr val="234271"/>
                </a:solidFill>
                <a:latin typeface="Arial" panose="020B0604020202020204" pitchFamily="34" charset="0"/>
                <a:cs typeface="Arial" panose="020B0604020202020204" pitchFamily="34" charset="0"/>
              </a:rPr>
              <a:t>Lappinen</a:t>
            </a:r>
            <a:r>
              <a:rPr lang="en-US" sz="1300" dirty="0">
                <a:solidFill>
                  <a:srgbClr val="234271"/>
                </a:solidFill>
                <a:latin typeface="Arial" panose="020B0604020202020204" pitchFamily="34" charset="0"/>
                <a:cs typeface="Arial" panose="020B0604020202020204" pitchFamily="34" charset="0"/>
              </a:rPr>
              <a:t> E et al (2011) Avoiding mastectomy: accelerated partial breast irradiation for breast cancer patients with pacemakers or defibrillators. Ann </a:t>
            </a:r>
            <a:r>
              <a:rPr lang="en-US" sz="1300" dirty="0" err="1">
                <a:solidFill>
                  <a:srgbClr val="234271"/>
                </a:solidFill>
                <a:latin typeface="Arial" panose="020B0604020202020204" pitchFamily="34" charset="0"/>
                <a:cs typeface="Arial" panose="020B0604020202020204" pitchFamily="34" charset="0"/>
              </a:rPr>
              <a:t>Surg</a:t>
            </a:r>
            <a:r>
              <a:rPr lang="en-US" sz="1300" dirty="0">
                <a:solidFill>
                  <a:srgbClr val="234271"/>
                </a:solidFill>
                <a:latin typeface="Arial" panose="020B0604020202020204" pitchFamily="34" charset="0"/>
                <a:cs typeface="Arial" panose="020B0604020202020204" pitchFamily="34" charset="0"/>
              </a:rPr>
              <a:t> </a:t>
            </a:r>
            <a:r>
              <a:rPr lang="en-US" sz="1300" dirty="0" err="1">
                <a:solidFill>
                  <a:srgbClr val="234271"/>
                </a:solidFill>
                <a:latin typeface="Arial" panose="020B0604020202020204" pitchFamily="34" charset="0"/>
                <a:cs typeface="Arial" panose="020B0604020202020204" pitchFamily="34" charset="0"/>
              </a:rPr>
              <a:t>Oncol</a:t>
            </a:r>
            <a:r>
              <a:rPr lang="en-US" sz="1300" dirty="0">
                <a:solidFill>
                  <a:srgbClr val="234271"/>
                </a:solidFill>
                <a:latin typeface="Arial" panose="020B0604020202020204" pitchFamily="34" charset="0"/>
                <a:cs typeface="Arial" panose="020B0604020202020204" pitchFamily="34" charset="0"/>
              </a:rPr>
              <a:t> 18:3500–3505</a:t>
            </a:r>
          </a:p>
          <a:p>
            <a:r>
              <a:rPr lang="en-US" sz="1300" dirty="0">
                <a:solidFill>
                  <a:srgbClr val="234271"/>
                </a:solidFill>
                <a:latin typeface="Arial" panose="020B0604020202020204" pitchFamily="34" charset="0"/>
                <a:cs typeface="Arial" panose="020B0604020202020204" pitchFamily="34" charset="0"/>
              </a:rPr>
              <a:t>Ling,  C.  C.,  </a:t>
            </a:r>
            <a:r>
              <a:rPr lang="en-US" sz="1300" dirty="0" err="1">
                <a:solidFill>
                  <a:srgbClr val="234271"/>
                </a:solidFill>
                <a:latin typeface="Arial" panose="020B0604020202020204" pitchFamily="34" charset="0"/>
                <a:cs typeface="Arial" panose="020B0604020202020204" pitchFamily="34" charset="0"/>
              </a:rPr>
              <a:t>Gerweck</a:t>
            </a:r>
            <a:r>
              <a:rPr lang="en-US" sz="1300" dirty="0">
                <a:solidFill>
                  <a:srgbClr val="234271"/>
                </a:solidFill>
                <a:latin typeface="Arial" panose="020B0604020202020204" pitchFamily="34" charset="0"/>
                <a:cs typeface="Arial" panose="020B0604020202020204" pitchFamily="34" charset="0"/>
              </a:rPr>
              <a:t>,  L.  E.,  </a:t>
            </a:r>
            <a:r>
              <a:rPr lang="en-US" sz="1300" dirty="0" err="1">
                <a:solidFill>
                  <a:srgbClr val="234271"/>
                </a:solidFill>
                <a:latin typeface="Arial" panose="020B0604020202020204" pitchFamily="34" charset="0"/>
                <a:cs typeface="Arial" panose="020B0604020202020204" pitchFamily="34" charset="0"/>
              </a:rPr>
              <a:t>Zaider</a:t>
            </a:r>
            <a:r>
              <a:rPr lang="en-US" sz="1300" dirty="0">
                <a:solidFill>
                  <a:srgbClr val="234271"/>
                </a:solidFill>
                <a:latin typeface="Arial" panose="020B0604020202020204" pitchFamily="34" charset="0"/>
                <a:cs typeface="Arial" panose="020B0604020202020204" pitchFamily="34" charset="0"/>
              </a:rPr>
              <a:t>,  M.,  &amp;  </a:t>
            </a:r>
            <a:r>
              <a:rPr lang="en-US" sz="1300" dirty="0" err="1">
                <a:solidFill>
                  <a:srgbClr val="234271"/>
                </a:solidFill>
                <a:latin typeface="Arial" panose="020B0604020202020204" pitchFamily="34" charset="0"/>
                <a:cs typeface="Arial" panose="020B0604020202020204" pitchFamily="34" charset="0"/>
              </a:rPr>
              <a:t>Yorke</a:t>
            </a:r>
            <a:r>
              <a:rPr lang="en-US" sz="1300" dirty="0">
                <a:solidFill>
                  <a:srgbClr val="234271"/>
                </a:solidFill>
                <a:latin typeface="Arial" panose="020B0604020202020204" pitchFamily="34" charset="0"/>
                <a:cs typeface="Arial" panose="020B0604020202020204" pitchFamily="34" charset="0"/>
              </a:rPr>
              <a:t>,  E.  (2010).  Dose-­rate  effects  in  external  beam  radiotherapy  </a:t>
            </a:r>
            <a:r>
              <a:rPr lang="en-US" sz="1300" dirty="0" err="1">
                <a:solidFill>
                  <a:srgbClr val="234271"/>
                </a:solidFill>
                <a:latin typeface="Arial" panose="020B0604020202020204" pitchFamily="34" charset="0"/>
                <a:cs typeface="Arial" panose="020B0604020202020204" pitchFamily="34" charset="0"/>
              </a:rPr>
              <a:t>redux</a:t>
            </a:r>
            <a:r>
              <a:rPr lang="en-US" sz="1300" dirty="0">
                <a:solidFill>
                  <a:srgbClr val="234271"/>
                </a:solidFill>
                <a:latin typeface="Arial" panose="020B0604020202020204" pitchFamily="34" charset="0"/>
                <a:cs typeface="Arial" panose="020B0604020202020204" pitchFamily="34" charset="0"/>
              </a:rPr>
              <a:t>.  Radiotherapy  and  Oncology,  95(3),  261-­268.  </a:t>
            </a:r>
          </a:p>
          <a:p>
            <a:r>
              <a:rPr lang="en-US" sz="1300" dirty="0">
                <a:solidFill>
                  <a:srgbClr val="234271"/>
                </a:solidFill>
                <a:latin typeface="Arial" panose="020B0604020202020204" pitchFamily="34" charset="0"/>
                <a:cs typeface="Arial" panose="020B0604020202020204" pitchFamily="34" charset="0"/>
              </a:rPr>
              <a:t>Hashimoto T, </a:t>
            </a:r>
            <a:r>
              <a:rPr lang="en-US" sz="1300" dirty="0" err="1">
                <a:solidFill>
                  <a:srgbClr val="234271"/>
                </a:solidFill>
                <a:latin typeface="Arial" panose="020B0604020202020204" pitchFamily="34" charset="0"/>
                <a:cs typeface="Arial" panose="020B0604020202020204" pitchFamily="34" charset="0"/>
              </a:rPr>
              <a:t>Isobe</a:t>
            </a:r>
            <a:r>
              <a:rPr lang="en-US" sz="1300" dirty="0">
                <a:solidFill>
                  <a:srgbClr val="234271"/>
                </a:solidFill>
                <a:latin typeface="Arial" panose="020B0604020202020204" pitchFamily="34" charset="0"/>
                <a:cs typeface="Arial" panose="020B0604020202020204" pitchFamily="34" charset="0"/>
              </a:rPr>
              <a:t> T, </a:t>
            </a:r>
            <a:r>
              <a:rPr lang="en-US" sz="1300" dirty="0" err="1">
                <a:solidFill>
                  <a:srgbClr val="234271"/>
                </a:solidFill>
                <a:latin typeface="Arial" panose="020B0604020202020204" pitchFamily="34" charset="0"/>
                <a:cs typeface="Arial" panose="020B0604020202020204" pitchFamily="34" charset="0"/>
              </a:rPr>
              <a:t>Hashii</a:t>
            </a:r>
            <a:r>
              <a:rPr lang="en-US" sz="1300" dirty="0">
                <a:solidFill>
                  <a:srgbClr val="234271"/>
                </a:solidFill>
                <a:latin typeface="Arial" panose="020B0604020202020204" pitchFamily="34" charset="0"/>
                <a:cs typeface="Arial" panose="020B0604020202020204" pitchFamily="34" charset="0"/>
              </a:rPr>
              <a:t> H et al (2012) Influence of secondary neutrons induced by proton radiotherapy for cancer patients with implantable </a:t>
            </a:r>
            <a:r>
              <a:rPr lang="en-US" sz="1300" dirty="0" err="1">
                <a:solidFill>
                  <a:srgbClr val="234271"/>
                </a:solidFill>
                <a:latin typeface="Arial" panose="020B0604020202020204" pitchFamily="34" charset="0"/>
                <a:cs typeface="Arial" panose="020B0604020202020204" pitchFamily="34" charset="0"/>
              </a:rPr>
              <a:t>cardioverter</a:t>
            </a:r>
            <a:r>
              <a:rPr lang="en-US" sz="1300" dirty="0">
                <a:solidFill>
                  <a:srgbClr val="234271"/>
                </a:solidFill>
                <a:latin typeface="Arial" panose="020B0604020202020204" pitchFamily="34" charset="0"/>
                <a:cs typeface="Arial" panose="020B0604020202020204" pitchFamily="34" charset="0"/>
              </a:rPr>
              <a:t> defibrillators. </a:t>
            </a:r>
            <a:r>
              <a:rPr lang="en-US" sz="1300" dirty="0" err="1">
                <a:solidFill>
                  <a:srgbClr val="234271"/>
                </a:solidFill>
                <a:latin typeface="Arial" panose="020B0604020202020204" pitchFamily="34" charset="0"/>
                <a:cs typeface="Arial" panose="020B0604020202020204" pitchFamily="34" charset="0"/>
              </a:rPr>
              <a:t>Radiat</a:t>
            </a:r>
            <a:r>
              <a:rPr lang="en-US" sz="1300" dirty="0">
                <a:solidFill>
                  <a:srgbClr val="234271"/>
                </a:solidFill>
                <a:latin typeface="Arial" panose="020B0604020202020204" pitchFamily="34" charset="0"/>
                <a:cs typeface="Arial" panose="020B0604020202020204" pitchFamily="34" charset="0"/>
              </a:rPr>
              <a:t> </a:t>
            </a:r>
            <a:r>
              <a:rPr lang="en-US" sz="1300" dirty="0" err="1">
                <a:solidFill>
                  <a:srgbClr val="234271"/>
                </a:solidFill>
                <a:latin typeface="Arial" panose="020B0604020202020204" pitchFamily="34" charset="0"/>
                <a:cs typeface="Arial" panose="020B0604020202020204" pitchFamily="34" charset="0"/>
              </a:rPr>
              <a:t>Oncol</a:t>
            </a:r>
            <a:r>
              <a:rPr lang="en-US" sz="1300" dirty="0">
                <a:solidFill>
                  <a:srgbClr val="234271"/>
                </a:solidFill>
                <a:latin typeface="Arial" panose="020B0604020202020204" pitchFamily="34" charset="0"/>
                <a:cs typeface="Arial" panose="020B0604020202020204" pitchFamily="34" charset="0"/>
              </a:rPr>
              <a:t> 7:10</a:t>
            </a:r>
          </a:p>
          <a:p>
            <a:r>
              <a:rPr lang="en-US" sz="1300" dirty="0">
                <a:solidFill>
                  <a:srgbClr val="234271"/>
                </a:solidFill>
                <a:latin typeface="Arial" panose="020B0604020202020204" pitchFamily="34" charset="0"/>
                <a:cs typeface="Arial" panose="020B0604020202020204" pitchFamily="34" charset="0"/>
              </a:rPr>
              <a:t>Hurkmans,  C.  W.,  </a:t>
            </a:r>
            <a:r>
              <a:rPr lang="en-US" sz="1300" dirty="0" err="1">
                <a:solidFill>
                  <a:srgbClr val="234271"/>
                </a:solidFill>
                <a:latin typeface="Arial" panose="020B0604020202020204" pitchFamily="34" charset="0"/>
                <a:cs typeface="Arial" panose="020B0604020202020204" pitchFamily="34" charset="0"/>
              </a:rPr>
              <a:t>Knegjens</a:t>
            </a:r>
            <a:r>
              <a:rPr lang="en-US" sz="1300" dirty="0">
                <a:solidFill>
                  <a:srgbClr val="234271"/>
                </a:solidFill>
                <a:latin typeface="Arial" panose="020B0604020202020204" pitchFamily="34" charset="0"/>
                <a:cs typeface="Arial" panose="020B0604020202020204" pitchFamily="34" charset="0"/>
              </a:rPr>
              <a:t>,  J.  L.,  </a:t>
            </a:r>
            <a:r>
              <a:rPr lang="en-US" sz="1300" dirty="0" err="1">
                <a:solidFill>
                  <a:srgbClr val="234271"/>
                </a:solidFill>
                <a:latin typeface="Arial" panose="020B0604020202020204" pitchFamily="34" charset="0"/>
                <a:cs typeface="Arial" panose="020B0604020202020204" pitchFamily="34" charset="0"/>
              </a:rPr>
              <a:t>Oei</a:t>
            </a:r>
            <a:r>
              <a:rPr lang="en-US" sz="1300" dirty="0">
                <a:solidFill>
                  <a:srgbClr val="234271"/>
                </a:solidFill>
                <a:latin typeface="Arial" panose="020B0604020202020204" pitchFamily="34" charset="0"/>
                <a:cs typeface="Arial" panose="020B0604020202020204" pitchFamily="34" charset="0"/>
              </a:rPr>
              <a:t>,  B.  S.,  Maas,  A.  J.,  </a:t>
            </a:r>
            <a:r>
              <a:rPr lang="en-US" sz="1300" dirty="0" err="1">
                <a:solidFill>
                  <a:srgbClr val="234271"/>
                </a:solidFill>
                <a:latin typeface="Arial" panose="020B0604020202020204" pitchFamily="34" charset="0"/>
                <a:cs typeface="Arial" panose="020B0604020202020204" pitchFamily="34" charset="0"/>
              </a:rPr>
              <a:t>Uiterwaal</a:t>
            </a:r>
            <a:r>
              <a:rPr lang="en-US" sz="1300" dirty="0">
                <a:solidFill>
                  <a:srgbClr val="234271"/>
                </a:solidFill>
                <a:latin typeface="Arial" panose="020B0604020202020204" pitchFamily="34" charset="0"/>
                <a:cs typeface="Arial" panose="020B0604020202020204" pitchFamily="34" charset="0"/>
              </a:rPr>
              <a:t>,  G.,  van  der   Borden,  A.  J.,  </a:t>
            </a:r>
            <a:r>
              <a:rPr lang="en-US" sz="1300" dirty="0" err="1">
                <a:solidFill>
                  <a:srgbClr val="234271"/>
                </a:solidFill>
                <a:latin typeface="Arial" panose="020B0604020202020204" pitchFamily="34" charset="0"/>
                <a:cs typeface="Arial" panose="020B0604020202020204" pitchFamily="34" charset="0"/>
              </a:rPr>
              <a:t>Ploegmakers</a:t>
            </a:r>
            <a:r>
              <a:rPr lang="en-US" sz="1300" dirty="0">
                <a:solidFill>
                  <a:srgbClr val="234271"/>
                </a:solidFill>
                <a:latin typeface="Arial" panose="020B0604020202020204" pitchFamily="34" charset="0"/>
                <a:cs typeface="Arial" panose="020B0604020202020204" pitchFamily="34" charset="0"/>
              </a:rPr>
              <a:t>,  M.  M.,  &amp;  van  </a:t>
            </a:r>
            <a:r>
              <a:rPr lang="en-US" sz="1300" dirty="0" err="1">
                <a:solidFill>
                  <a:srgbClr val="234271"/>
                </a:solidFill>
                <a:latin typeface="Arial" panose="020B0604020202020204" pitchFamily="34" charset="0"/>
                <a:cs typeface="Arial" panose="020B0604020202020204" pitchFamily="34" charset="0"/>
              </a:rPr>
              <a:t>Erven</a:t>
            </a:r>
            <a:r>
              <a:rPr lang="en-US" sz="1300" dirty="0">
                <a:solidFill>
                  <a:srgbClr val="234271"/>
                </a:solidFill>
                <a:latin typeface="Arial" panose="020B0604020202020204" pitchFamily="34" charset="0"/>
                <a:cs typeface="Arial" panose="020B0604020202020204" pitchFamily="34" charset="0"/>
              </a:rPr>
              <a:t>,  L.  (2012).  Management  of   radiation  oncology  patients  with  a  pacemaker  or  ICD:  A  new  comprehensive   practical  guideline  in  The  Netherlands.  Radiation  Oncology,  7,  198.  </a:t>
            </a:r>
            <a:r>
              <a:rPr lang="en-US" sz="1300" dirty="0" err="1">
                <a:solidFill>
                  <a:srgbClr val="234271"/>
                </a:solidFill>
                <a:latin typeface="Arial" panose="020B0604020202020204" pitchFamily="34" charset="0"/>
                <a:cs typeface="Arial" panose="020B0604020202020204" pitchFamily="34" charset="0"/>
              </a:rPr>
              <a:t>doi</a:t>
            </a:r>
            <a:r>
              <a:rPr lang="en-US" sz="1300" dirty="0">
                <a:solidFill>
                  <a:srgbClr val="234271"/>
                </a:solidFill>
                <a:latin typeface="Arial" panose="020B0604020202020204" pitchFamily="34" charset="0"/>
                <a:cs typeface="Arial" panose="020B0604020202020204" pitchFamily="34" charset="0"/>
              </a:rPr>
              <a:t>:   10.1186/1748-­717X-­7-­198 </a:t>
            </a:r>
            <a:endParaRPr lang="en-US" sz="1300" dirty="0" smtClean="0">
              <a:solidFill>
                <a:srgbClr val="234271"/>
              </a:solidFill>
              <a:latin typeface="Arial" panose="020B0604020202020204" pitchFamily="34" charset="0"/>
              <a:cs typeface="Arial" panose="020B0604020202020204" pitchFamily="34" charset="0"/>
            </a:endParaRPr>
          </a:p>
          <a:p>
            <a:r>
              <a:rPr lang="en-US" sz="1300" dirty="0" err="1" smtClean="0">
                <a:solidFill>
                  <a:srgbClr val="234271"/>
                </a:solidFill>
                <a:latin typeface="Arial" panose="020B0604020202020204" pitchFamily="34" charset="0"/>
                <a:cs typeface="Arial" panose="020B0604020202020204" pitchFamily="34" charset="0"/>
              </a:rPr>
              <a:t>Hurkmans</a:t>
            </a:r>
            <a:r>
              <a:rPr lang="en-US" sz="1300" dirty="0" smtClean="0">
                <a:solidFill>
                  <a:srgbClr val="234271"/>
                </a:solidFill>
                <a:latin typeface="Arial" panose="020B0604020202020204" pitchFamily="34" charset="0"/>
                <a:cs typeface="Arial" panose="020B0604020202020204" pitchFamily="34" charset="0"/>
              </a:rPr>
              <a:t>,  C.  W.,  </a:t>
            </a:r>
            <a:r>
              <a:rPr lang="en-US" sz="1300" dirty="0" err="1" smtClean="0">
                <a:solidFill>
                  <a:srgbClr val="234271"/>
                </a:solidFill>
                <a:latin typeface="Arial" panose="020B0604020202020204" pitchFamily="34" charset="0"/>
                <a:cs typeface="Arial" panose="020B0604020202020204" pitchFamily="34" charset="0"/>
              </a:rPr>
              <a:t>Scheepers</a:t>
            </a:r>
            <a:r>
              <a:rPr lang="en-US" sz="1300" dirty="0" smtClean="0">
                <a:solidFill>
                  <a:srgbClr val="234271"/>
                </a:solidFill>
                <a:latin typeface="Arial" panose="020B0604020202020204" pitchFamily="34" charset="0"/>
                <a:cs typeface="Arial" panose="020B0604020202020204" pitchFamily="34" charset="0"/>
              </a:rPr>
              <a:t>,  E.,  </a:t>
            </a:r>
            <a:r>
              <a:rPr lang="en-US" sz="1300" dirty="0" err="1" smtClean="0">
                <a:solidFill>
                  <a:srgbClr val="234271"/>
                </a:solidFill>
                <a:latin typeface="Arial" panose="020B0604020202020204" pitchFamily="34" charset="0"/>
                <a:cs typeface="Arial" panose="020B0604020202020204" pitchFamily="34" charset="0"/>
              </a:rPr>
              <a:t>Springorum</a:t>
            </a:r>
            <a:r>
              <a:rPr lang="en-US" sz="1300" dirty="0" smtClean="0">
                <a:solidFill>
                  <a:srgbClr val="234271"/>
                </a:solidFill>
                <a:latin typeface="Arial" panose="020B0604020202020204" pitchFamily="34" charset="0"/>
                <a:cs typeface="Arial" panose="020B0604020202020204" pitchFamily="34" charset="0"/>
              </a:rPr>
              <a:t>,  B.  G.,  &amp;  </a:t>
            </a:r>
            <a:r>
              <a:rPr lang="en-US" sz="1300" dirty="0" err="1" smtClean="0">
                <a:solidFill>
                  <a:srgbClr val="234271"/>
                </a:solidFill>
                <a:latin typeface="Arial" panose="020B0604020202020204" pitchFamily="34" charset="0"/>
                <a:cs typeface="Arial" panose="020B0604020202020204" pitchFamily="34" charset="0"/>
              </a:rPr>
              <a:t>Uiterwaal</a:t>
            </a:r>
            <a:r>
              <a:rPr lang="en-US" sz="1300" dirty="0" smtClean="0">
                <a:solidFill>
                  <a:srgbClr val="234271"/>
                </a:solidFill>
                <a:latin typeface="Arial" panose="020B0604020202020204" pitchFamily="34" charset="0"/>
                <a:cs typeface="Arial" panose="020B0604020202020204" pitchFamily="34" charset="0"/>
              </a:rPr>
              <a:t>,  H.  (2005a).   Influence  of  radiotherapy  on  the  latest  generation  of  pacemakers.   Radiotherapy  and  Oncology,  76(1),  93-­98.  </a:t>
            </a:r>
            <a:r>
              <a:rPr lang="en-US" sz="1300" dirty="0" err="1" smtClean="0">
                <a:solidFill>
                  <a:srgbClr val="234271"/>
                </a:solidFill>
                <a:latin typeface="Arial" panose="020B0604020202020204" pitchFamily="34" charset="0"/>
                <a:cs typeface="Arial" panose="020B0604020202020204" pitchFamily="34" charset="0"/>
              </a:rPr>
              <a:t>doi</a:t>
            </a:r>
            <a:r>
              <a:rPr lang="en-US" sz="1300" dirty="0" smtClean="0">
                <a:solidFill>
                  <a:srgbClr val="234271"/>
                </a:solidFill>
                <a:latin typeface="Arial" panose="020B0604020202020204" pitchFamily="34" charset="0"/>
                <a:cs typeface="Arial" panose="020B0604020202020204" pitchFamily="34" charset="0"/>
              </a:rPr>
              <a:t>:   </a:t>
            </a:r>
            <a:r>
              <a:rPr lang="en-US" sz="1300" dirty="0" smtClean="0">
                <a:solidFill>
                  <a:srgbClr val="234271"/>
                </a:solidFill>
                <a:latin typeface="Arial" panose="020B0604020202020204" pitchFamily="34" charset="0"/>
                <a:cs typeface="Arial" panose="020B0604020202020204" pitchFamily="34" charset="0"/>
              </a:rPr>
              <a:t>10.1016/j.radonc.2005.06.011</a:t>
            </a:r>
          </a:p>
          <a:p>
            <a:r>
              <a:rPr lang="en-US" sz="1300" dirty="0" err="1">
                <a:solidFill>
                  <a:srgbClr val="002060"/>
                </a:solidFill>
                <a:latin typeface="Arial" panose="020B0604020202020204" pitchFamily="34" charset="0"/>
                <a:cs typeface="Arial" panose="020B0604020202020204" pitchFamily="34" charset="0"/>
              </a:rPr>
              <a:t>Kirkbridge</a:t>
            </a:r>
            <a:r>
              <a:rPr lang="en-US" sz="1300" dirty="0">
                <a:solidFill>
                  <a:srgbClr val="002060"/>
                </a:solidFill>
                <a:latin typeface="Arial" panose="020B0604020202020204" pitchFamily="34" charset="0"/>
                <a:cs typeface="Arial" panose="020B0604020202020204" pitchFamily="34" charset="0"/>
              </a:rPr>
              <a:t>,  P.  (1999).  Palliative  Radiation  Therapy.  Journal  of  Palliative  Medicine,   2(1),  87-­97.</a:t>
            </a:r>
          </a:p>
          <a:p>
            <a:r>
              <a:rPr lang="en-US" sz="1300" dirty="0" err="1">
                <a:solidFill>
                  <a:srgbClr val="002060"/>
                </a:solidFill>
                <a:latin typeface="Arial" panose="020B0604020202020204" pitchFamily="34" charset="0"/>
                <a:cs typeface="Arial" panose="020B0604020202020204" pitchFamily="34" charset="0"/>
              </a:rPr>
              <a:t>Marbach</a:t>
            </a:r>
            <a:r>
              <a:rPr lang="en-US" sz="1300" dirty="0">
                <a:solidFill>
                  <a:srgbClr val="002060"/>
                </a:solidFill>
                <a:latin typeface="Arial" panose="020B0604020202020204" pitchFamily="34" charset="0"/>
                <a:cs typeface="Arial" panose="020B0604020202020204" pitchFamily="34" charset="0"/>
              </a:rPr>
              <a:t> JR, Sontag MR, </a:t>
            </a:r>
            <a:r>
              <a:rPr lang="en-US" sz="1300" dirty="0" err="1">
                <a:solidFill>
                  <a:srgbClr val="002060"/>
                </a:solidFill>
                <a:latin typeface="Arial" panose="020B0604020202020204" pitchFamily="34" charset="0"/>
                <a:cs typeface="Arial" panose="020B0604020202020204" pitchFamily="34" charset="0"/>
              </a:rPr>
              <a:t>VanDyk</a:t>
            </a:r>
            <a:r>
              <a:rPr lang="en-US" sz="1300" dirty="0">
                <a:solidFill>
                  <a:srgbClr val="002060"/>
                </a:solidFill>
                <a:latin typeface="Arial" panose="020B0604020202020204" pitchFamily="34" charset="0"/>
                <a:cs typeface="Arial" panose="020B0604020202020204" pitchFamily="34" charset="0"/>
              </a:rPr>
              <a:t> J, </a:t>
            </a:r>
            <a:r>
              <a:rPr lang="en-US" sz="1300" dirty="0" err="1">
                <a:solidFill>
                  <a:srgbClr val="002060"/>
                </a:solidFill>
                <a:latin typeface="Arial" panose="020B0604020202020204" pitchFamily="34" charset="0"/>
                <a:cs typeface="Arial" panose="020B0604020202020204" pitchFamily="34" charset="0"/>
              </a:rPr>
              <a:t>Wolbarst</a:t>
            </a:r>
            <a:r>
              <a:rPr lang="en-US" sz="1300" dirty="0">
                <a:solidFill>
                  <a:srgbClr val="002060"/>
                </a:solidFill>
                <a:latin typeface="Arial" panose="020B0604020202020204" pitchFamily="34" charset="0"/>
                <a:cs typeface="Arial" panose="020B0604020202020204" pitchFamily="34" charset="0"/>
              </a:rPr>
              <a:t> AB. (1994). Management of radiation oncology patients with </a:t>
            </a:r>
            <a:r>
              <a:rPr lang="en-US" sz="1300" dirty="0" err="1">
                <a:solidFill>
                  <a:srgbClr val="002060"/>
                </a:solidFill>
                <a:latin typeface="Arial" panose="020B0604020202020204" pitchFamily="34" charset="0"/>
                <a:cs typeface="Arial" panose="020B0604020202020204" pitchFamily="34" charset="0"/>
              </a:rPr>
              <a:t>implante</a:t>
            </a:r>
            <a:r>
              <a:rPr lang="en-US" sz="1300" dirty="0">
                <a:solidFill>
                  <a:srgbClr val="002060"/>
                </a:solidFill>
                <a:latin typeface="Arial" panose="020B0604020202020204" pitchFamily="34" charset="0"/>
                <a:cs typeface="Arial" panose="020B0604020202020204" pitchFamily="34" charset="0"/>
              </a:rPr>
              <a:t> cardiac </a:t>
            </a:r>
            <a:r>
              <a:rPr lang="en-US" sz="1300" dirty="0" err="1">
                <a:solidFill>
                  <a:srgbClr val="002060"/>
                </a:solidFill>
                <a:latin typeface="Arial" panose="020B0604020202020204" pitchFamily="34" charset="0"/>
                <a:cs typeface="Arial" panose="020B0604020202020204" pitchFamily="34" charset="0"/>
              </a:rPr>
              <a:t>pacemakers:Report</a:t>
            </a:r>
            <a:r>
              <a:rPr lang="en-US" sz="1300" dirty="0">
                <a:solidFill>
                  <a:srgbClr val="002060"/>
                </a:solidFill>
                <a:latin typeface="Arial" panose="020B0604020202020204" pitchFamily="34" charset="0"/>
                <a:cs typeface="Arial" panose="020B0604020202020204" pitchFamily="34" charset="0"/>
              </a:rPr>
              <a:t> of AAPM task group no. 34. American Association of Physicists in Medicine. Med </a:t>
            </a:r>
            <a:r>
              <a:rPr lang="en-US" sz="1300" dirty="0" err="1">
                <a:solidFill>
                  <a:srgbClr val="002060"/>
                </a:solidFill>
                <a:latin typeface="Arial" panose="020B0604020202020204" pitchFamily="34" charset="0"/>
                <a:cs typeface="Arial" panose="020B0604020202020204" pitchFamily="34" charset="0"/>
              </a:rPr>
              <a:t>Phys</a:t>
            </a:r>
            <a:endParaRPr lang="en-US" sz="1300" dirty="0">
              <a:solidFill>
                <a:srgbClr val="002060"/>
              </a:solidFill>
              <a:latin typeface="Arial" panose="020B0604020202020204" pitchFamily="34" charset="0"/>
              <a:cs typeface="Arial" panose="020B0604020202020204" pitchFamily="34" charset="0"/>
            </a:endParaRPr>
          </a:p>
          <a:p>
            <a:pPr marL="0" indent="0">
              <a:buNone/>
            </a:pPr>
            <a:r>
              <a:rPr lang="en-US" sz="1300" dirty="0">
                <a:solidFill>
                  <a:srgbClr val="002060"/>
                </a:solidFill>
                <a:latin typeface="Arial" panose="020B0604020202020204" pitchFamily="34" charset="0"/>
                <a:cs typeface="Arial" panose="020B0604020202020204" pitchFamily="34" charset="0"/>
              </a:rPr>
              <a:t>         ; 21:85–90</a:t>
            </a:r>
          </a:p>
          <a:p>
            <a:endParaRPr lang="en-US" sz="1400" dirty="0" smtClean="0">
              <a:solidFill>
                <a:srgbClr val="234271"/>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23236271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579"/>
            <a:ext cx="8229600" cy="815474"/>
          </a:xfrm>
        </p:spPr>
        <p:txBody>
          <a:bodyPr/>
          <a:lstStyle/>
          <a:p>
            <a:r>
              <a:rPr lang="en-US" dirty="0" smtClean="0"/>
              <a:t>Reference cont</a:t>
            </a:r>
            <a:endParaRPr lang="en-US" dirty="0"/>
          </a:p>
        </p:txBody>
      </p:sp>
      <p:sp>
        <p:nvSpPr>
          <p:cNvPr id="3" name="Content Placeholder 2"/>
          <p:cNvSpPr>
            <a:spLocks noGrp="1"/>
          </p:cNvSpPr>
          <p:nvPr>
            <p:ph idx="1"/>
          </p:nvPr>
        </p:nvSpPr>
        <p:spPr>
          <a:xfrm>
            <a:off x="457200" y="2019033"/>
            <a:ext cx="8352589" cy="4678947"/>
          </a:xfrm>
        </p:spPr>
        <p:txBody>
          <a:bodyPr>
            <a:noAutofit/>
          </a:bodyPr>
          <a:lstStyle/>
          <a:p>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Prisciandaro</a:t>
            </a:r>
            <a:r>
              <a:rPr lang="en-US" sz="1600"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JI1, </a:t>
            </a:r>
            <a:r>
              <a:rPr lang="en-US" sz="1600" dirty="0" err="1" smtClean="0">
                <a:solidFill>
                  <a:srgbClr val="002060"/>
                </a:solidFill>
                <a:latin typeface="Arial" panose="020B0604020202020204" pitchFamily="34" charset="0"/>
                <a:cs typeface="Arial" panose="020B0604020202020204" pitchFamily="34" charset="0"/>
              </a:rPr>
              <a:t>Makkar</a:t>
            </a:r>
            <a:r>
              <a:rPr lang="en-US" sz="1600" dirty="0" smtClean="0">
                <a:solidFill>
                  <a:srgbClr val="002060"/>
                </a:solidFill>
                <a:latin typeface="Arial" panose="020B0604020202020204" pitchFamily="34" charset="0"/>
                <a:cs typeface="Arial" panose="020B0604020202020204" pitchFamily="34" charset="0"/>
              </a:rPr>
              <a:t> A, Fox CJ, Hayman JA, </a:t>
            </a:r>
            <a:r>
              <a:rPr lang="en-US" sz="1600" dirty="0" err="1" smtClean="0">
                <a:solidFill>
                  <a:srgbClr val="002060"/>
                </a:solidFill>
                <a:latin typeface="Arial" panose="020B0604020202020204" pitchFamily="34" charset="0"/>
                <a:cs typeface="Arial" panose="020B0604020202020204" pitchFamily="34" charset="0"/>
              </a:rPr>
              <a:t>Horwood</a:t>
            </a:r>
            <a:r>
              <a:rPr lang="en-US" sz="1600" dirty="0" smtClean="0">
                <a:solidFill>
                  <a:srgbClr val="002060"/>
                </a:solidFill>
                <a:latin typeface="Arial" panose="020B0604020202020204" pitchFamily="34" charset="0"/>
                <a:cs typeface="Arial" panose="020B0604020202020204" pitchFamily="34" charset="0"/>
              </a:rPr>
              <a:t> L, Pelosi F, Moran JM. </a:t>
            </a:r>
            <a:r>
              <a:rPr lang="en-US" sz="1600" dirty="0" smtClean="0">
                <a:solidFill>
                  <a:srgbClr val="002060"/>
                </a:solidFill>
                <a:latin typeface="Arial" panose="020B0604020202020204" pitchFamily="34" charset="0"/>
                <a:cs typeface="Arial" panose="020B0604020202020204" pitchFamily="34" charset="0"/>
              </a:rPr>
              <a:t>(2015). </a:t>
            </a:r>
            <a:r>
              <a:rPr lang="en-US" sz="1600" dirty="0" err="1" smtClean="0">
                <a:solidFill>
                  <a:srgbClr val="002060"/>
                </a:solidFill>
                <a:latin typeface="Arial" panose="020B0604020202020204" pitchFamily="34" charset="0"/>
                <a:cs typeface="Arial" panose="020B0604020202020204" pitchFamily="34" charset="0"/>
              </a:rPr>
              <a:t>Dosimetric</a:t>
            </a:r>
            <a:r>
              <a:rPr lang="en-US" sz="1600"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review   </a:t>
            </a:r>
            <a:r>
              <a:rPr lang="en-US" sz="1600" dirty="0" smtClean="0">
                <a:solidFill>
                  <a:srgbClr val="002060"/>
                </a:solidFill>
                <a:latin typeface="Arial" panose="020B0604020202020204" pitchFamily="34" charset="0"/>
                <a:cs typeface="Arial" panose="020B0604020202020204" pitchFamily="34" charset="0"/>
              </a:rPr>
              <a:t>of cardiac </a:t>
            </a:r>
            <a:r>
              <a:rPr lang="en-US" sz="1600" dirty="0" smtClean="0">
                <a:solidFill>
                  <a:srgbClr val="002060"/>
                </a:solidFill>
                <a:latin typeface="Arial" panose="020B0604020202020204" pitchFamily="34" charset="0"/>
                <a:cs typeface="Arial" panose="020B0604020202020204" pitchFamily="34" charset="0"/>
              </a:rPr>
              <a:t>implantable electronic device patients receiving </a:t>
            </a:r>
            <a:r>
              <a:rPr lang="en-US" sz="1600" dirty="0" err="1" smtClean="0">
                <a:solidFill>
                  <a:srgbClr val="002060"/>
                </a:solidFill>
                <a:latin typeface="Arial" panose="020B0604020202020204" pitchFamily="34" charset="0"/>
                <a:cs typeface="Arial" panose="020B0604020202020204" pitchFamily="34" charset="0"/>
              </a:rPr>
              <a:t>radiotherapy.J</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Appl</a:t>
            </a:r>
            <a:r>
              <a:rPr lang="en-US" sz="1600" dirty="0" smtClean="0">
                <a:solidFill>
                  <a:srgbClr val="002060"/>
                </a:solidFill>
                <a:latin typeface="Arial" panose="020B0604020202020204" pitchFamily="34" charset="0"/>
                <a:cs typeface="Arial" panose="020B0604020202020204" pitchFamily="34" charset="0"/>
              </a:rPr>
              <a:t> </a:t>
            </a:r>
            <a:r>
              <a:rPr lang="en-US" sz="1600" dirty="0" err="1" smtClean="0">
                <a:solidFill>
                  <a:srgbClr val="002060"/>
                </a:solidFill>
                <a:latin typeface="Arial" panose="020B0604020202020204" pitchFamily="34" charset="0"/>
                <a:cs typeface="Arial" panose="020B0604020202020204" pitchFamily="34" charset="0"/>
              </a:rPr>
              <a:t>Clin</a:t>
            </a:r>
            <a:r>
              <a:rPr lang="en-US" sz="1600" dirty="0" smtClean="0">
                <a:solidFill>
                  <a:srgbClr val="002060"/>
                </a:solidFill>
                <a:latin typeface="Arial" panose="020B0604020202020204" pitchFamily="34" charset="0"/>
                <a:cs typeface="Arial" panose="020B0604020202020204" pitchFamily="34" charset="0"/>
              </a:rPr>
              <a:t> Med </a:t>
            </a:r>
            <a:r>
              <a:rPr lang="en-US" sz="1600" dirty="0" smtClean="0">
                <a:solidFill>
                  <a:srgbClr val="002060"/>
                </a:solidFill>
                <a:latin typeface="Arial" panose="020B0604020202020204" pitchFamily="34" charset="0"/>
                <a:cs typeface="Arial" panose="020B0604020202020204" pitchFamily="34" charset="0"/>
              </a:rPr>
              <a:t>Phys. 8 ;16 (1):5189</a:t>
            </a:r>
          </a:p>
          <a:p>
            <a:r>
              <a:rPr lang="en-US" sz="1600" dirty="0" smtClean="0">
                <a:solidFill>
                  <a:srgbClr val="002060"/>
                </a:solidFill>
                <a:latin typeface="Arial" panose="020B0604020202020204" pitchFamily="34" charset="0"/>
                <a:cs typeface="Arial" panose="020B0604020202020204" pitchFamily="34" charset="0"/>
              </a:rPr>
              <a:t>Washington,  C.  M.,  &amp;  Leaver,  D.  T.  (2010).  Principles  and  Practice  of  Radiation  Therapy  (3rd  Edition  ed.).  St.  Louis,  Missouri:  Mosby  Elsevier. </a:t>
            </a:r>
          </a:p>
          <a:p>
            <a:r>
              <a:rPr lang="en-US" sz="1600" dirty="0" err="1" smtClean="0">
                <a:solidFill>
                  <a:srgbClr val="002060"/>
                </a:solidFill>
                <a:latin typeface="Arial" panose="020B0604020202020204" pitchFamily="34" charset="0"/>
                <a:cs typeface="Arial" panose="020B0604020202020204" pitchFamily="34" charset="0"/>
              </a:rPr>
              <a:t>Tondato</a:t>
            </a:r>
            <a:r>
              <a:rPr lang="en-US" sz="1600" dirty="0" smtClean="0">
                <a:solidFill>
                  <a:srgbClr val="002060"/>
                </a:solidFill>
                <a:latin typeface="Arial" panose="020B0604020202020204" pitchFamily="34" charset="0"/>
                <a:cs typeface="Arial" panose="020B0604020202020204" pitchFamily="34" charset="0"/>
              </a:rPr>
              <a:t>,  F.,  Ng,  D.  W.,  </a:t>
            </a:r>
            <a:r>
              <a:rPr lang="en-US" sz="1600" dirty="0" err="1" smtClean="0">
                <a:solidFill>
                  <a:srgbClr val="002060"/>
                </a:solidFill>
                <a:latin typeface="Arial" panose="020B0604020202020204" pitchFamily="34" charset="0"/>
                <a:cs typeface="Arial" panose="020B0604020202020204" pitchFamily="34" charset="0"/>
              </a:rPr>
              <a:t>Srivathsan</a:t>
            </a:r>
            <a:r>
              <a:rPr lang="en-US" sz="1600" dirty="0" smtClean="0">
                <a:solidFill>
                  <a:srgbClr val="002060"/>
                </a:solidFill>
                <a:latin typeface="Arial" panose="020B0604020202020204" pitchFamily="34" charset="0"/>
                <a:cs typeface="Arial" panose="020B0604020202020204" pitchFamily="34" charset="0"/>
              </a:rPr>
              <a:t>,  K.,  </a:t>
            </a:r>
            <a:r>
              <a:rPr lang="en-US" sz="1600" dirty="0" err="1" smtClean="0">
                <a:solidFill>
                  <a:srgbClr val="002060"/>
                </a:solidFill>
                <a:latin typeface="Arial" panose="020B0604020202020204" pitchFamily="34" charset="0"/>
                <a:cs typeface="Arial" panose="020B0604020202020204" pitchFamily="34" charset="0"/>
              </a:rPr>
              <a:t>Altemose</a:t>
            </a:r>
            <a:r>
              <a:rPr lang="en-US" sz="1600" dirty="0" smtClean="0">
                <a:solidFill>
                  <a:srgbClr val="002060"/>
                </a:solidFill>
                <a:latin typeface="Arial" panose="020B0604020202020204" pitchFamily="34" charset="0"/>
                <a:cs typeface="Arial" panose="020B0604020202020204" pitchFamily="34" charset="0"/>
              </a:rPr>
              <a:t>,  G.  T.,  Halyard,  M.  Y.,  &amp;  Scott,  L.   R.  (2009).  </a:t>
            </a:r>
            <a:r>
              <a:rPr lang="en-US" sz="1600" dirty="0" err="1" smtClean="0">
                <a:solidFill>
                  <a:srgbClr val="002060"/>
                </a:solidFill>
                <a:latin typeface="Arial" panose="020B0604020202020204" pitchFamily="34" charset="0"/>
                <a:cs typeface="Arial" panose="020B0604020202020204" pitchFamily="34" charset="0"/>
              </a:rPr>
              <a:t>Radiotherapyinduced</a:t>
            </a:r>
            <a:r>
              <a:rPr lang="en-US" sz="1600"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 pacemaker  and  implantable  </a:t>
            </a:r>
            <a:r>
              <a:rPr lang="en-US" sz="1600" dirty="0" err="1" smtClean="0">
                <a:solidFill>
                  <a:srgbClr val="002060"/>
                </a:solidFill>
                <a:latin typeface="Arial" panose="020B0604020202020204" pitchFamily="34" charset="0"/>
                <a:cs typeface="Arial" panose="020B0604020202020204" pitchFamily="34" charset="0"/>
              </a:rPr>
              <a:t>cardioverter</a:t>
            </a:r>
            <a:r>
              <a:rPr lang="en-US" sz="1600" dirty="0" smtClean="0">
                <a:solidFill>
                  <a:srgbClr val="002060"/>
                </a:solidFill>
                <a:latin typeface="Arial" panose="020B0604020202020204" pitchFamily="34" charset="0"/>
                <a:cs typeface="Arial" panose="020B0604020202020204" pitchFamily="34" charset="0"/>
              </a:rPr>
              <a:t>   defibrillator  malfunction.  Expert  Review  of  Medical  Devices,  6(3),  243-­249.   </a:t>
            </a:r>
            <a:r>
              <a:rPr lang="en-US" sz="1600" dirty="0" err="1" smtClean="0">
                <a:solidFill>
                  <a:srgbClr val="002060"/>
                </a:solidFill>
                <a:latin typeface="Arial" panose="020B0604020202020204" pitchFamily="34" charset="0"/>
                <a:cs typeface="Arial" panose="020B0604020202020204" pitchFamily="34" charset="0"/>
              </a:rPr>
              <a:t>doi</a:t>
            </a:r>
            <a:r>
              <a:rPr lang="en-US" sz="1600" dirty="0" smtClean="0">
                <a:solidFill>
                  <a:srgbClr val="002060"/>
                </a:solidFill>
                <a:latin typeface="Arial" panose="020B0604020202020204" pitchFamily="34" charset="0"/>
                <a:cs typeface="Arial" panose="020B0604020202020204" pitchFamily="34" charset="0"/>
              </a:rPr>
              <a:t>:  10.1586/erd.09.7 </a:t>
            </a:r>
          </a:p>
          <a:p>
            <a:r>
              <a:rPr lang="en-US" sz="1600" dirty="0" err="1" smtClean="0">
                <a:solidFill>
                  <a:srgbClr val="002060"/>
                </a:solidFill>
                <a:latin typeface="Arial" panose="020B0604020202020204" pitchFamily="34" charset="0"/>
                <a:cs typeface="Arial" panose="020B0604020202020204" pitchFamily="34" charset="0"/>
              </a:rPr>
              <a:t>Wadasadawala</a:t>
            </a:r>
            <a:r>
              <a:rPr lang="en-US" sz="1600" dirty="0" smtClean="0">
                <a:solidFill>
                  <a:srgbClr val="002060"/>
                </a:solidFill>
                <a:latin typeface="Arial" panose="020B0604020202020204" pitchFamily="34" charset="0"/>
                <a:cs typeface="Arial" panose="020B0604020202020204" pitchFamily="34" charset="0"/>
              </a:rPr>
              <a:t>,  T.,  </a:t>
            </a:r>
            <a:r>
              <a:rPr lang="en-US" sz="1600" dirty="0" err="1" smtClean="0">
                <a:solidFill>
                  <a:srgbClr val="002060"/>
                </a:solidFill>
                <a:latin typeface="Arial" panose="020B0604020202020204" pitchFamily="34" charset="0"/>
                <a:cs typeface="Arial" panose="020B0604020202020204" pitchFamily="34" charset="0"/>
              </a:rPr>
              <a:t>Pandey</a:t>
            </a:r>
            <a:r>
              <a:rPr lang="en-US" sz="1600" dirty="0" smtClean="0">
                <a:solidFill>
                  <a:srgbClr val="002060"/>
                </a:solidFill>
                <a:latin typeface="Arial" panose="020B0604020202020204" pitchFamily="34" charset="0"/>
                <a:cs typeface="Arial" panose="020B0604020202020204" pitchFamily="34" charset="0"/>
              </a:rPr>
              <a:t>,  A.,  </a:t>
            </a:r>
            <a:r>
              <a:rPr lang="en-US" sz="1600" dirty="0" err="1" smtClean="0">
                <a:solidFill>
                  <a:srgbClr val="002060"/>
                </a:solidFill>
                <a:latin typeface="Arial" panose="020B0604020202020204" pitchFamily="34" charset="0"/>
                <a:cs typeface="Arial" panose="020B0604020202020204" pitchFamily="34" charset="0"/>
              </a:rPr>
              <a:t>Agarwal</a:t>
            </a:r>
            <a:r>
              <a:rPr lang="en-US" sz="1600" dirty="0" smtClean="0">
                <a:solidFill>
                  <a:srgbClr val="002060"/>
                </a:solidFill>
                <a:latin typeface="Arial" panose="020B0604020202020204" pitchFamily="34" charset="0"/>
                <a:cs typeface="Arial" panose="020B0604020202020204" pitchFamily="34" charset="0"/>
              </a:rPr>
              <a:t>,  J.  P.,  </a:t>
            </a:r>
            <a:r>
              <a:rPr lang="en-US" sz="1600" dirty="0" err="1" smtClean="0">
                <a:solidFill>
                  <a:srgbClr val="002060"/>
                </a:solidFill>
                <a:latin typeface="Arial" panose="020B0604020202020204" pitchFamily="34" charset="0"/>
                <a:cs typeface="Arial" panose="020B0604020202020204" pitchFamily="34" charset="0"/>
              </a:rPr>
              <a:t>Jalali</a:t>
            </a:r>
            <a:r>
              <a:rPr lang="en-US" sz="1600" dirty="0" smtClean="0">
                <a:solidFill>
                  <a:srgbClr val="002060"/>
                </a:solidFill>
                <a:latin typeface="Arial" panose="020B0604020202020204" pitchFamily="34" charset="0"/>
                <a:cs typeface="Arial" panose="020B0604020202020204" pitchFamily="34" charset="0"/>
              </a:rPr>
              <a:t>,  R.,  </a:t>
            </a:r>
            <a:r>
              <a:rPr lang="en-US" sz="1600" dirty="0" err="1" smtClean="0">
                <a:solidFill>
                  <a:srgbClr val="002060"/>
                </a:solidFill>
                <a:latin typeface="Arial" panose="020B0604020202020204" pitchFamily="34" charset="0"/>
                <a:cs typeface="Arial" panose="020B0604020202020204" pitchFamily="34" charset="0"/>
              </a:rPr>
              <a:t>Laskar</a:t>
            </a:r>
            <a:r>
              <a:rPr lang="en-US" sz="1600" dirty="0" smtClean="0">
                <a:solidFill>
                  <a:srgbClr val="002060"/>
                </a:solidFill>
                <a:latin typeface="Arial" panose="020B0604020202020204" pitchFamily="34" charset="0"/>
                <a:cs typeface="Arial" panose="020B0604020202020204" pitchFamily="34" charset="0"/>
              </a:rPr>
              <a:t>,  S.  G.,  </a:t>
            </a:r>
            <a:r>
              <a:rPr lang="en-US" sz="1600" dirty="0" err="1" smtClean="0">
                <a:solidFill>
                  <a:srgbClr val="002060"/>
                </a:solidFill>
                <a:latin typeface="Arial" panose="020B0604020202020204" pitchFamily="34" charset="0"/>
                <a:cs typeface="Arial" panose="020B0604020202020204" pitchFamily="34" charset="0"/>
              </a:rPr>
              <a:t>Chowdhary</a:t>
            </a:r>
            <a:r>
              <a:rPr lang="en-US" sz="1600" dirty="0" smtClean="0">
                <a:solidFill>
                  <a:srgbClr val="002060"/>
                </a:solidFill>
                <a:latin typeface="Arial" panose="020B0604020202020204" pitchFamily="34" charset="0"/>
                <a:cs typeface="Arial" panose="020B0604020202020204" pitchFamily="34" charset="0"/>
              </a:rPr>
              <a:t>,  S.,  </a:t>
            </a:r>
            <a:r>
              <a:rPr lang="en-US" sz="1600" dirty="0" err="1" smtClean="0">
                <a:solidFill>
                  <a:srgbClr val="002060"/>
                </a:solidFill>
                <a:latin typeface="Arial" panose="020B0604020202020204" pitchFamily="34" charset="0"/>
                <a:cs typeface="Arial" panose="020B0604020202020204" pitchFamily="34" charset="0"/>
              </a:rPr>
              <a:t>Budrukkar</a:t>
            </a:r>
            <a:r>
              <a:rPr lang="en-US" sz="1600" dirty="0" smtClean="0">
                <a:solidFill>
                  <a:srgbClr val="002060"/>
                </a:solidFill>
                <a:latin typeface="Arial" panose="020B0604020202020204" pitchFamily="34" charset="0"/>
                <a:cs typeface="Arial" panose="020B0604020202020204" pitchFamily="34" charset="0"/>
              </a:rPr>
              <a:t>,  A.,  </a:t>
            </a:r>
            <a:r>
              <a:rPr lang="en-US" sz="1600" dirty="0" err="1" smtClean="0">
                <a:solidFill>
                  <a:srgbClr val="002060"/>
                </a:solidFill>
                <a:latin typeface="Arial" panose="020B0604020202020204" pitchFamily="34" charset="0"/>
                <a:cs typeface="Arial" panose="020B0604020202020204" pitchFamily="34" charset="0"/>
              </a:rPr>
              <a:t>Sarin</a:t>
            </a:r>
            <a:r>
              <a:rPr lang="en-US" sz="1600" dirty="0" smtClean="0">
                <a:solidFill>
                  <a:srgbClr val="002060"/>
                </a:solidFill>
                <a:latin typeface="Arial" panose="020B0604020202020204" pitchFamily="34" charset="0"/>
                <a:cs typeface="Arial" panose="020B0604020202020204" pitchFamily="34" charset="0"/>
              </a:rPr>
              <a:t>,  R.,  </a:t>
            </a:r>
            <a:r>
              <a:rPr lang="en-US" sz="1600" dirty="0" err="1" smtClean="0">
                <a:solidFill>
                  <a:srgbClr val="002060"/>
                </a:solidFill>
                <a:latin typeface="Arial" panose="020B0604020202020204" pitchFamily="34" charset="0"/>
                <a:cs typeface="Arial" panose="020B0604020202020204" pitchFamily="34" charset="0"/>
              </a:rPr>
              <a:t>Deshpande</a:t>
            </a:r>
            <a:r>
              <a:rPr lang="en-US" sz="1600" dirty="0" smtClean="0">
                <a:solidFill>
                  <a:srgbClr val="002060"/>
                </a:solidFill>
                <a:latin typeface="Arial" panose="020B0604020202020204" pitchFamily="34" charset="0"/>
                <a:cs typeface="Arial" panose="020B0604020202020204" pitchFamily="34" charset="0"/>
              </a:rPr>
              <a:t>,  D.,  &amp;  </a:t>
            </a:r>
            <a:r>
              <a:rPr lang="en-US" sz="1600" dirty="0" err="1" smtClean="0">
                <a:solidFill>
                  <a:srgbClr val="002060"/>
                </a:solidFill>
                <a:latin typeface="Arial" panose="020B0604020202020204" pitchFamily="34" charset="0"/>
                <a:cs typeface="Arial" panose="020B0604020202020204" pitchFamily="34" charset="0"/>
              </a:rPr>
              <a:t>Munshi</a:t>
            </a:r>
            <a:r>
              <a:rPr lang="en-US" sz="1600" dirty="0" smtClean="0">
                <a:solidFill>
                  <a:srgbClr val="002060"/>
                </a:solidFill>
                <a:latin typeface="Arial" panose="020B0604020202020204" pitchFamily="34" charset="0"/>
                <a:cs typeface="Arial" panose="020B0604020202020204" pitchFamily="34" charset="0"/>
              </a:rPr>
              <a:t>,  A.  (2011).  Radiation </a:t>
            </a:r>
            <a:r>
              <a:rPr lang="en-US" sz="1600"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therapy  with  implanted  cardiac  pacemaker  devices:  a  clinical  and  </a:t>
            </a:r>
            <a:r>
              <a:rPr lang="en-US" sz="1600" dirty="0" err="1" smtClean="0">
                <a:solidFill>
                  <a:srgbClr val="002060"/>
                </a:solidFill>
                <a:latin typeface="Arial" panose="020B0604020202020204" pitchFamily="34" charset="0"/>
                <a:cs typeface="Arial" panose="020B0604020202020204" pitchFamily="34" charset="0"/>
              </a:rPr>
              <a:t>dosimetric</a:t>
            </a:r>
            <a:r>
              <a:rPr lang="en-US" sz="1600" dirty="0" smtClean="0">
                <a:solidFill>
                  <a:srgbClr val="002060"/>
                </a:solidFill>
                <a:latin typeface="Arial" panose="020B0604020202020204" pitchFamily="34" charset="0"/>
                <a:cs typeface="Arial" panose="020B0604020202020204" pitchFamily="34" charset="0"/>
              </a:rPr>
              <a:t>   analysis  of  patients  and  proposed  precautions.  Clinical  Oncology,  23(2),  </a:t>
            </a:r>
            <a:r>
              <a:rPr lang="en-US" sz="1600" dirty="0" smtClean="0">
                <a:solidFill>
                  <a:srgbClr val="002060"/>
                </a:solidFill>
                <a:latin typeface="Arial" panose="020B0604020202020204" pitchFamily="34" charset="0"/>
                <a:cs typeface="Arial" panose="020B0604020202020204" pitchFamily="34" charset="0"/>
              </a:rPr>
              <a:t>79 – 85</a:t>
            </a:r>
          </a:p>
          <a:p>
            <a:r>
              <a:rPr lang="en-US" sz="1600" dirty="0" smtClean="0">
                <a:solidFill>
                  <a:srgbClr val="002060"/>
                </a:solidFill>
                <a:latin typeface="Arial" panose="020B0604020202020204" pitchFamily="34" charset="0"/>
                <a:cs typeface="Arial" panose="020B0604020202020204" pitchFamily="34" charset="0"/>
              </a:rPr>
              <a:t> </a:t>
            </a:r>
            <a:r>
              <a:rPr lang="en-US" sz="1600" dirty="0" smtClean="0">
                <a:solidFill>
                  <a:srgbClr val="002060"/>
                </a:solidFill>
                <a:latin typeface="Arial" panose="020B0604020202020204" pitchFamily="34" charset="0"/>
                <a:cs typeface="Arial" panose="020B0604020202020204" pitchFamily="34" charset="0"/>
              </a:rPr>
              <a:t>NSW  </a:t>
            </a:r>
            <a:r>
              <a:rPr lang="en-US" sz="1600" dirty="0" smtClean="0">
                <a:solidFill>
                  <a:srgbClr val="002060"/>
                </a:solidFill>
                <a:latin typeface="Arial" panose="020B0604020202020204" pitchFamily="34" charset="0"/>
                <a:cs typeface="Arial" panose="020B0604020202020204" pitchFamily="34" charset="0"/>
              </a:rPr>
              <a:t> Health.  (2008).  2007  Radiotherapy  Management  Information  System  Report.  Sydney,  Australia.</a:t>
            </a:r>
          </a:p>
          <a:p>
            <a:r>
              <a:rPr lang="en-US" sz="1600" dirty="0" err="1" smtClean="0">
                <a:solidFill>
                  <a:srgbClr val="002060"/>
                </a:solidFill>
                <a:latin typeface="Arial" panose="020B0604020202020204" pitchFamily="34" charset="0"/>
                <a:cs typeface="Arial" panose="020B0604020202020204" pitchFamily="34" charset="0"/>
              </a:rPr>
              <a:t>Zaremba</a:t>
            </a:r>
            <a:r>
              <a:rPr lang="en-US" sz="1600" dirty="0" smtClean="0">
                <a:solidFill>
                  <a:srgbClr val="002060"/>
                </a:solidFill>
                <a:latin typeface="Arial" panose="020B0604020202020204" pitchFamily="34" charset="0"/>
                <a:cs typeface="Arial" panose="020B0604020202020204" pitchFamily="34" charset="0"/>
              </a:rPr>
              <a:t> T1, </a:t>
            </a:r>
            <a:r>
              <a:rPr lang="en-US" sz="1600" dirty="0" err="1" smtClean="0">
                <a:solidFill>
                  <a:srgbClr val="002060"/>
                </a:solidFill>
                <a:latin typeface="Arial" panose="020B0604020202020204" pitchFamily="34" charset="0"/>
                <a:cs typeface="Arial" panose="020B0604020202020204" pitchFamily="34" charset="0"/>
              </a:rPr>
              <a:t>Jakobsen</a:t>
            </a:r>
            <a:r>
              <a:rPr lang="en-US" sz="1600" dirty="0" smtClean="0">
                <a:solidFill>
                  <a:srgbClr val="002060"/>
                </a:solidFill>
                <a:latin typeface="Arial" panose="020B0604020202020204" pitchFamily="34" charset="0"/>
                <a:cs typeface="Arial" panose="020B0604020202020204" pitchFamily="34" charset="0"/>
              </a:rPr>
              <a:t> AR, </a:t>
            </a:r>
            <a:r>
              <a:rPr lang="en-US" sz="1600" dirty="0" err="1" smtClean="0">
                <a:solidFill>
                  <a:srgbClr val="002060"/>
                </a:solidFill>
                <a:latin typeface="Arial" panose="020B0604020202020204" pitchFamily="34" charset="0"/>
                <a:cs typeface="Arial" panose="020B0604020202020204" pitchFamily="34" charset="0"/>
              </a:rPr>
              <a:t>Thøgersen</a:t>
            </a:r>
            <a:r>
              <a:rPr lang="en-US" sz="1600" dirty="0" smtClean="0">
                <a:solidFill>
                  <a:srgbClr val="002060"/>
                </a:solidFill>
                <a:latin typeface="Arial" panose="020B0604020202020204" pitchFamily="34" charset="0"/>
                <a:cs typeface="Arial" panose="020B0604020202020204" pitchFamily="34" charset="0"/>
              </a:rPr>
              <a:t> AM, </a:t>
            </a:r>
            <a:r>
              <a:rPr lang="en-US" sz="1600" dirty="0" err="1" smtClean="0">
                <a:solidFill>
                  <a:srgbClr val="002060"/>
                </a:solidFill>
                <a:latin typeface="Arial" panose="020B0604020202020204" pitchFamily="34" charset="0"/>
                <a:cs typeface="Arial" panose="020B0604020202020204" pitchFamily="34" charset="0"/>
              </a:rPr>
              <a:t>Oddershede</a:t>
            </a:r>
            <a:r>
              <a:rPr lang="en-US" sz="1600" dirty="0" smtClean="0">
                <a:solidFill>
                  <a:srgbClr val="002060"/>
                </a:solidFill>
                <a:latin typeface="Arial" panose="020B0604020202020204" pitchFamily="34" charset="0"/>
                <a:cs typeface="Arial" panose="020B0604020202020204" pitchFamily="34" charset="0"/>
              </a:rPr>
              <a:t> L, </a:t>
            </a:r>
            <a:r>
              <a:rPr lang="en-US" sz="1600" dirty="0" err="1" smtClean="0">
                <a:solidFill>
                  <a:srgbClr val="002060"/>
                </a:solidFill>
                <a:latin typeface="Arial" panose="020B0604020202020204" pitchFamily="34" charset="0"/>
                <a:cs typeface="Arial" panose="020B0604020202020204" pitchFamily="34" charset="0"/>
              </a:rPr>
              <a:t>Riahi</a:t>
            </a:r>
            <a:r>
              <a:rPr lang="en-US" sz="1600" dirty="0" smtClean="0">
                <a:solidFill>
                  <a:srgbClr val="002060"/>
                </a:solidFill>
                <a:latin typeface="Arial" panose="020B0604020202020204" pitchFamily="34" charset="0"/>
                <a:cs typeface="Arial" panose="020B0604020202020204" pitchFamily="34" charset="0"/>
              </a:rPr>
              <a:t> S. </a:t>
            </a:r>
            <a:r>
              <a:rPr lang="en-US" sz="1600" dirty="0" err="1" smtClean="0">
                <a:solidFill>
                  <a:srgbClr val="002060"/>
                </a:solidFill>
                <a:latin typeface="Arial" panose="020B0604020202020204" pitchFamily="34" charset="0"/>
                <a:cs typeface="Arial" panose="020B0604020202020204" pitchFamily="34" charset="0"/>
              </a:rPr>
              <a:t>Europace</a:t>
            </a:r>
            <a:r>
              <a:rPr lang="en-US" sz="1600" dirty="0" smtClean="0">
                <a:solidFill>
                  <a:srgbClr val="002060"/>
                </a:solidFill>
                <a:latin typeface="Arial" panose="020B0604020202020204" pitchFamily="34" charset="0"/>
                <a:cs typeface="Arial" panose="020B0604020202020204" pitchFamily="34" charset="0"/>
              </a:rPr>
              <a:t>. 2014  The effect of radiotherapy beam energy on modern cardiac devices: an in vitro study </a:t>
            </a:r>
          </a:p>
          <a:p>
            <a:r>
              <a:rPr lang="en-US" sz="1600" dirty="0" err="1" smtClean="0">
                <a:solidFill>
                  <a:srgbClr val="002060"/>
                </a:solidFill>
                <a:latin typeface="Arial" panose="020B0604020202020204" pitchFamily="34" charset="0"/>
                <a:cs typeface="Arial" panose="020B0604020202020204" pitchFamily="34" charset="0"/>
              </a:rPr>
              <a:t>Zaremba</a:t>
            </a:r>
            <a:r>
              <a:rPr lang="en-US" sz="1600" dirty="0" smtClean="0">
                <a:solidFill>
                  <a:srgbClr val="002060"/>
                </a:solidFill>
                <a:latin typeface="Arial" panose="020B0604020202020204" pitchFamily="34" charset="0"/>
                <a:cs typeface="Arial" panose="020B0604020202020204" pitchFamily="34" charset="0"/>
              </a:rPr>
              <a:t>,, Z. 2015 Dissertation submitted</a:t>
            </a:r>
          </a:p>
          <a:p>
            <a:endParaRPr lang="en-US" sz="1600" dirty="0" smtClean="0">
              <a:solidFill>
                <a:srgbClr val="002060"/>
              </a:solidFill>
              <a:latin typeface="Arial" panose="020B0604020202020204" pitchFamily="34" charset="0"/>
              <a:cs typeface="Arial" panose="020B0604020202020204" pitchFamily="34" charset="0"/>
            </a:endParaRPr>
          </a:p>
          <a:p>
            <a:endParaRPr lang="en-US" sz="1600" dirty="0">
              <a:solidFill>
                <a:srgbClr val="002060"/>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14056007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25520"/>
            <a:ext cx="8229600" cy="1291425"/>
          </a:xfrm>
        </p:spPr>
        <p:txBody>
          <a:bodyPr/>
          <a:lstStyle/>
          <a:p>
            <a:r>
              <a:rPr lang="en-US" dirty="0" smtClean="0"/>
              <a:t>Thank You</a:t>
            </a:r>
            <a:endParaRPr lang="en-US" dirty="0"/>
          </a:p>
        </p:txBody>
      </p:sp>
      <p:sp>
        <p:nvSpPr>
          <p:cNvPr id="3" name="Content Placeholder 2"/>
          <p:cNvSpPr>
            <a:spLocks noGrp="1"/>
          </p:cNvSpPr>
          <p:nvPr>
            <p:ph sz="half" idx="2"/>
          </p:nvPr>
        </p:nvSpPr>
        <p:spPr>
          <a:xfrm>
            <a:off x="4648200" y="2733514"/>
            <a:ext cx="4038600" cy="3392649"/>
          </a:xfrm>
        </p:spPr>
        <p:txBody>
          <a:bodyPr/>
          <a:lstStyle/>
          <a:p>
            <a:r>
              <a:rPr lang="en-US" dirty="0" smtClean="0">
                <a:solidFill>
                  <a:srgbClr val="234271"/>
                </a:solidFill>
              </a:rPr>
              <a:t>Department of Medical Biophysics:</a:t>
            </a:r>
          </a:p>
          <a:p>
            <a:endParaRPr lang="en-US" dirty="0">
              <a:solidFill>
                <a:srgbClr val="234271"/>
              </a:solidFill>
            </a:endParaRPr>
          </a:p>
          <a:p>
            <a:r>
              <a:rPr lang="en-US" dirty="0" smtClean="0">
                <a:solidFill>
                  <a:srgbClr val="234271"/>
                </a:solidFill>
              </a:rPr>
              <a:t>Dr. Matt Wronski</a:t>
            </a:r>
          </a:p>
          <a:p>
            <a:endParaRPr lang="en-US" dirty="0">
              <a:solidFill>
                <a:srgbClr val="234271"/>
              </a:solidFill>
            </a:endParaRPr>
          </a:p>
          <a:p>
            <a:r>
              <a:rPr lang="en-US" dirty="0" smtClean="0">
                <a:solidFill>
                  <a:srgbClr val="234271"/>
                </a:solidFill>
              </a:rPr>
              <a:t>Steve Russell</a:t>
            </a:r>
          </a:p>
          <a:p>
            <a:pPr marL="0" indent="0">
              <a:buNone/>
            </a:pPr>
            <a:endParaRPr lang="en-US" sz="4800" dirty="0">
              <a:solidFill>
                <a:srgbClr val="234271"/>
              </a:solidFill>
            </a:endParaRPr>
          </a:p>
        </p:txBody>
      </p:sp>
      <p:sp>
        <p:nvSpPr>
          <p:cNvPr id="7" name="Content Placeholder 6"/>
          <p:cNvSpPr>
            <a:spLocks noGrp="1"/>
          </p:cNvSpPr>
          <p:nvPr>
            <p:ph sz="quarter" idx="13"/>
          </p:nvPr>
        </p:nvSpPr>
        <p:spPr>
          <a:xfrm>
            <a:off x="365760" y="2733514"/>
            <a:ext cx="4041648" cy="3392966"/>
          </a:xfrm>
        </p:spPr>
        <p:txBody>
          <a:bodyPr/>
          <a:lstStyle/>
          <a:p>
            <a:r>
              <a:rPr lang="en-US" dirty="0" smtClean="0">
                <a:solidFill>
                  <a:srgbClr val="234271"/>
                </a:solidFill>
              </a:rPr>
              <a:t>Department of Cardiac Electrophysiology:</a:t>
            </a:r>
          </a:p>
          <a:p>
            <a:endParaRPr lang="en-US" dirty="0">
              <a:solidFill>
                <a:srgbClr val="234271"/>
              </a:solidFill>
            </a:endParaRPr>
          </a:p>
          <a:p>
            <a:r>
              <a:rPr lang="en-US" dirty="0" smtClean="0">
                <a:solidFill>
                  <a:srgbClr val="234271"/>
                </a:solidFill>
              </a:rPr>
              <a:t>Dr. Eugene Crystal</a:t>
            </a:r>
          </a:p>
          <a:p>
            <a:endParaRPr lang="en-US" dirty="0">
              <a:solidFill>
                <a:srgbClr val="234271"/>
              </a:solidFill>
            </a:endParaRPr>
          </a:p>
          <a:p>
            <a:r>
              <a:rPr lang="en-US" dirty="0" smtClean="0">
                <a:solidFill>
                  <a:srgbClr val="234271"/>
                </a:solidFill>
              </a:rPr>
              <a:t>Suzette Turner, NP</a:t>
            </a:r>
            <a:endParaRPr lang="en-US" dirty="0">
              <a:solidFill>
                <a:srgbClr val="234271"/>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10666813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0100"/>
            <a:ext cx="8229600" cy="1184849"/>
          </a:xfrm>
        </p:spPr>
        <p:txBody>
          <a:bodyPr/>
          <a:lstStyle/>
          <a:p>
            <a:r>
              <a:rPr lang="en-US" dirty="0" smtClean="0"/>
              <a:t>Types of Radiation</a:t>
            </a:r>
            <a:endParaRPr lang="en-US" dirty="0"/>
          </a:p>
        </p:txBody>
      </p:sp>
      <p:sp>
        <p:nvSpPr>
          <p:cNvPr id="3" name="Content Placeholder 2"/>
          <p:cNvSpPr>
            <a:spLocks noGrp="1"/>
          </p:cNvSpPr>
          <p:nvPr>
            <p:ph idx="1"/>
          </p:nvPr>
        </p:nvSpPr>
        <p:spPr>
          <a:xfrm>
            <a:off x="457200" y="2501036"/>
            <a:ext cx="8229600" cy="3625127"/>
          </a:xfrm>
        </p:spPr>
        <p:txBody>
          <a:bodyPr>
            <a:normAutofit fontScale="92500" lnSpcReduction="10000"/>
          </a:bodyPr>
          <a:lstStyle/>
          <a:p>
            <a:r>
              <a:rPr lang="en-US" b="1" dirty="0">
                <a:solidFill>
                  <a:srgbClr val="234271"/>
                </a:solidFill>
              </a:rPr>
              <a:t>External beam radiation (EBRT</a:t>
            </a:r>
            <a:r>
              <a:rPr lang="en-US" dirty="0">
                <a:solidFill>
                  <a:srgbClr val="234271"/>
                </a:solidFill>
              </a:rPr>
              <a:t>)</a:t>
            </a:r>
          </a:p>
          <a:p>
            <a:r>
              <a:rPr lang="en-US" b="1" dirty="0">
                <a:solidFill>
                  <a:srgbClr val="234271"/>
                </a:solidFill>
              </a:rPr>
              <a:t>Internally- </a:t>
            </a:r>
            <a:r>
              <a:rPr lang="en-US" b="1" dirty="0" err="1">
                <a:solidFill>
                  <a:srgbClr val="234271"/>
                </a:solidFill>
              </a:rPr>
              <a:t>brachtyerapy</a:t>
            </a:r>
            <a:r>
              <a:rPr lang="en-US" b="1" dirty="0">
                <a:solidFill>
                  <a:srgbClr val="234271"/>
                </a:solidFill>
              </a:rPr>
              <a:t>(BT) </a:t>
            </a:r>
            <a:r>
              <a:rPr lang="en-US" dirty="0">
                <a:solidFill>
                  <a:srgbClr val="234271"/>
                </a:solidFill>
              </a:rPr>
              <a:t>– incorporates needles or catheters inserted into tumors at high or low dose rate (HDR BT/LDR BT)</a:t>
            </a:r>
          </a:p>
          <a:p>
            <a:pPr>
              <a:buNone/>
            </a:pPr>
            <a:r>
              <a:rPr lang="en-US" dirty="0">
                <a:solidFill>
                  <a:srgbClr val="234271"/>
                </a:solidFill>
              </a:rPr>
              <a:t>	</a:t>
            </a:r>
          </a:p>
          <a:p>
            <a:pPr lvl="2"/>
            <a:r>
              <a:rPr lang="en-US" sz="2400" b="1" dirty="0">
                <a:solidFill>
                  <a:srgbClr val="234271"/>
                </a:solidFill>
              </a:rPr>
              <a:t>Photons =gamma rays</a:t>
            </a:r>
          </a:p>
          <a:p>
            <a:pPr lvl="2"/>
            <a:r>
              <a:rPr lang="en-US" sz="2400" b="1" dirty="0">
                <a:solidFill>
                  <a:srgbClr val="234271"/>
                </a:solidFill>
              </a:rPr>
              <a:t>Electrons</a:t>
            </a:r>
          </a:p>
          <a:p>
            <a:pPr lvl="3"/>
            <a:r>
              <a:rPr lang="en-US" sz="2400" dirty="0">
                <a:solidFill>
                  <a:srgbClr val="234271"/>
                </a:solidFill>
              </a:rPr>
              <a:t>Protons</a:t>
            </a:r>
          </a:p>
          <a:p>
            <a:pPr lvl="3"/>
            <a:r>
              <a:rPr lang="en-US" sz="2400" dirty="0">
                <a:solidFill>
                  <a:srgbClr val="234271"/>
                </a:solidFill>
              </a:rPr>
              <a:t>Neutrons</a:t>
            </a:r>
          </a:p>
          <a:p>
            <a:pPr lvl="3"/>
            <a:r>
              <a:rPr lang="en-US" sz="2400" dirty="0">
                <a:solidFill>
                  <a:srgbClr val="234271"/>
                </a:solidFill>
              </a:rPr>
              <a:t>Ions</a:t>
            </a: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Tree>
    <p:extLst>
      <p:ext uri="{BB962C8B-B14F-4D97-AF65-F5344CB8AC3E}">
        <p14:creationId xmlns:p14="http://schemas.microsoft.com/office/powerpoint/2010/main" val="461103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780" y="1418390"/>
            <a:ext cx="8593220" cy="1068136"/>
          </a:xfrm>
        </p:spPr>
        <p:txBody>
          <a:bodyPr/>
          <a:lstStyle/>
          <a:p>
            <a:r>
              <a:rPr lang="en-US" sz="4400" dirty="0" smtClean="0"/>
              <a:t>What is Radiation Treatment</a:t>
            </a:r>
            <a:r>
              <a:rPr lang="en-US" dirty="0" smtClean="0"/>
              <a:t>?</a:t>
            </a:r>
            <a:endParaRPr lang="en-US" dirty="0"/>
          </a:p>
        </p:txBody>
      </p:sp>
      <p:sp>
        <p:nvSpPr>
          <p:cNvPr id="3" name="Content Placeholder 2"/>
          <p:cNvSpPr>
            <a:spLocks noGrp="1"/>
          </p:cNvSpPr>
          <p:nvPr>
            <p:ph idx="1"/>
          </p:nvPr>
        </p:nvSpPr>
        <p:spPr>
          <a:xfrm>
            <a:off x="457200" y="2486526"/>
            <a:ext cx="8229600" cy="3639637"/>
          </a:xfrm>
        </p:spPr>
        <p:txBody>
          <a:bodyPr>
            <a:normAutofit/>
          </a:bodyPr>
          <a:lstStyle/>
          <a:p>
            <a:r>
              <a:rPr lang="en-US" dirty="0">
                <a:solidFill>
                  <a:srgbClr val="234271"/>
                </a:solidFill>
              </a:rPr>
              <a:t>Radiation treatment is noninvasive local treatment using precise dose of ionizing radiation delivered to either malignant or nonmalignant tumor while sparing healthy tissue</a:t>
            </a:r>
          </a:p>
          <a:p>
            <a:r>
              <a:rPr lang="en-US" dirty="0">
                <a:solidFill>
                  <a:srgbClr val="234271"/>
                </a:solidFill>
              </a:rPr>
              <a:t>Benefits include confinement of treatment side effects, preservation of function, and better cosmetic results than surgery</a:t>
            </a:r>
          </a:p>
          <a:p>
            <a:r>
              <a:rPr lang="en-US" dirty="0">
                <a:solidFill>
                  <a:srgbClr val="234271"/>
                </a:solidFill>
              </a:rPr>
              <a:t>Also widely used in palliative treatments with 40-50% treatment administered with palliative </a:t>
            </a:r>
            <a:r>
              <a:rPr lang="en-US" dirty="0" smtClean="0">
                <a:solidFill>
                  <a:srgbClr val="234271"/>
                </a:solidFill>
              </a:rPr>
              <a:t>intent,</a:t>
            </a:r>
            <a:endParaRPr lang="en-US" dirty="0">
              <a:solidFill>
                <a:srgbClr val="234271"/>
              </a:solidFill>
            </a:endParaRPr>
          </a:p>
          <a:p>
            <a:endParaRPr lang="en-US"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sp>
        <p:nvSpPr>
          <p:cNvPr id="6" name="TextBox 5"/>
          <p:cNvSpPr txBox="1"/>
          <p:nvPr/>
        </p:nvSpPr>
        <p:spPr>
          <a:xfrm>
            <a:off x="3031957" y="6273224"/>
            <a:ext cx="5181600" cy="584776"/>
          </a:xfrm>
          <a:prstGeom prst="rect">
            <a:avLst/>
          </a:prstGeom>
          <a:noFill/>
        </p:spPr>
        <p:txBody>
          <a:bodyPr wrap="square" rtlCol="0">
            <a:spAutoFit/>
          </a:bodyPr>
          <a:lstStyle/>
          <a:p>
            <a:r>
              <a:rPr lang="en-US" sz="1400" dirty="0" smtClean="0"/>
              <a:t>(Washington &amp; Lever; </a:t>
            </a:r>
            <a:r>
              <a:rPr lang="en-US" sz="1400" dirty="0" err="1" smtClean="0"/>
              <a:t>Kirkbridge</a:t>
            </a:r>
            <a:r>
              <a:rPr lang="en-US" sz="1400" dirty="0" smtClean="0"/>
              <a:t>, 1999)</a:t>
            </a:r>
          </a:p>
          <a:p>
            <a:endParaRPr lang="en-US" dirty="0"/>
          </a:p>
        </p:txBody>
      </p:sp>
    </p:spTree>
    <p:extLst>
      <p:ext uri="{BB962C8B-B14F-4D97-AF65-F5344CB8AC3E}">
        <p14:creationId xmlns:p14="http://schemas.microsoft.com/office/powerpoint/2010/main" val="9363846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946" y="815474"/>
            <a:ext cx="8229600" cy="1229894"/>
          </a:xfrm>
        </p:spPr>
        <p:txBody>
          <a:bodyPr/>
          <a:lstStyle/>
          <a:p>
            <a:r>
              <a:rPr lang="en-US" sz="4400" dirty="0" smtClean="0"/>
              <a:t>LINAC- a linear accelerator</a:t>
            </a:r>
            <a:endParaRPr lang="en-US" sz="4400" dirty="0"/>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6" name="Content Placeholder 5"/>
          <p:cNvPicPr>
            <a:picLocks noGrp="1" noChangeAspect="1"/>
          </p:cNvPicPr>
          <p:nvPr>
            <p:ph idx="1"/>
          </p:nvPr>
        </p:nvPicPr>
        <p:blipFill>
          <a:blip r:embed="rId4"/>
          <a:srcRect t="8713" b="8713"/>
          <a:stretch>
            <a:fillRect/>
          </a:stretch>
        </p:blipFill>
        <p:spPr>
          <a:xfrm>
            <a:off x="200526" y="2190194"/>
            <a:ext cx="8809790" cy="4453912"/>
          </a:xfrm>
          <a:prstGeom prst="rect">
            <a:avLst/>
          </a:prstGeom>
        </p:spPr>
      </p:pic>
    </p:spTree>
    <p:extLst>
      <p:ext uri="{BB962C8B-B14F-4D97-AF65-F5344CB8AC3E}">
        <p14:creationId xmlns:p14="http://schemas.microsoft.com/office/powerpoint/2010/main" val="9088716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3800"/>
            <a:ext cx="8229600" cy="1038726"/>
          </a:xfrm>
        </p:spPr>
        <p:txBody>
          <a:bodyPr/>
          <a:lstStyle/>
          <a:p>
            <a:r>
              <a:rPr lang="en-US" dirty="0" smtClean="0"/>
              <a:t>Case 1 </a:t>
            </a:r>
            <a:endParaRPr lang="en-US" dirty="0"/>
          </a:p>
        </p:txBody>
      </p:sp>
      <p:sp>
        <p:nvSpPr>
          <p:cNvPr id="3" name="Content Placeholder 2"/>
          <p:cNvSpPr>
            <a:spLocks noGrp="1"/>
          </p:cNvSpPr>
          <p:nvPr>
            <p:ph idx="1"/>
          </p:nvPr>
        </p:nvSpPr>
        <p:spPr>
          <a:xfrm>
            <a:off x="457200" y="2526632"/>
            <a:ext cx="4227167" cy="3599531"/>
          </a:xfrm>
        </p:spPr>
        <p:txBody>
          <a:bodyPr>
            <a:normAutofit fontScale="85000" lnSpcReduction="20000"/>
          </a:bodyPr>
          <a:lstStyle/>
          <a:p>
            <a:pPr indent="0">
              <a:lnSpc>
                <a:spcPct val="120000"/>
              </a:lnSpc>
            </a:pPr>
            <a:r>
              <a:rPr lang="en-US" dirty="0">
                <a:solidFill>
                  <a:srgbClr val="234271"/>
                </a:solidFill>
              </a:rPr>
              <a:t>86/M –right ear  skin CA – </a:t>
            </a:r>
            <a:r>
              <a:rPr lang="en-US" dirty="0" err="1">
                <a:solidFill>
                  <a:srgbClr val="234271"/>
                </a:solidFill>
              </a:rPr>
              <a:t>tx</a:t>
            </a:r>
            <a:r>
              <a:rPr lang="en-US" dirty="0">
                <a:solidFill>
                  <a:srgbClr val="234271"/>
                </a:solidFill>
              </a:rPr>
              <a:t> with 9 </a:t>
            </a:r>
            <a:r>
              <a:rPr lang="en-US" dirty="0" err="1">
                <a:solidFill>
                  <a:srgbClr val="234271"/>
                </a:solidFill>
              </a:rPr>
              <a:t>mEV</a:t>
            </a:r>
            <a:r>
              <a:rPr lang="en-US" dirty="0">
                <a:solidFill>
                  <a:srgbClr val="234271"/>
                </a:solidFill>
              </a:rPr>
              <a:t>, 4500c0Gy  in 10 </a:t>
            </a:r>
            <a:r>
              <a:rPr lang="en-US" dirty="0" smtClean="0">
                <a:solidFill>
                  <a:srgbClr val="234271"/>
                </a:solidFill>
              </a:rPr>
              <a:t>fractions,  </a:t>
            </a:r>
            <a:r>
              <a:rPr lang="en-US" dirty="0">
                <a:solidFill>
                  <a:srgbClr val="234271"/>
                </a:solidFill>
              </a:rPr>
              <a:t>– completed July </a:t>
            </a:r>
            <a:r>
              <a:rPr lang="en-US" dirty="0" smtClean="0">
                <a:solidFill>
                  <a:srgbClr val="234271"/>
                </a:solidFill>
              </a:rPr>
              <a:t>2015</a:t>
            </a:r>
          </a:p>
          <a:p>
            <a:pPr indent="0">
              <a:lnSpc>
                <a:spcPct val="120000"/>
              </a:lnSpc>
            </a:pPr>
            <a:endParaRPr lang="en-US" dirty="0" smtClean="0">
              <a:solidFill>
                <a:srgbClr val="234271"/>
              </a:solidFill>
            </a:endParaRPr>
          </a:p>
          <a:p>
            <a:pPr indent="0">
              <a:lnSpc>
                <a:spcPct val="120000"/>
              </a:lnSpc>
            </a:pPr>
            <a:r>
              <a:rPr lang="en-US" dirty="0">
                <a:solidFill>
                  <a:srgbClr val="234271"/>
                </a:solidFill>
              </a:rPr>
              <a:t>SSS- DDD PPM- 2000/generator change 2010 -paced 75% of the </a:t>
            </a:r>
            <a:r>
              <a:rPr lang="en-US" dirty="0" smtClean="0">
                <a:solidFill>
                  <a:srgbClr val="234271"/>
                </a:solidFill>
              </a:rPr>
              <a:t>time</a:t>
            </a:r>
          </a:p>
          <a:p>
            <a:pPr indent="0">
              <a:lnSpc>
                <a:spcPct val="120000"/>
              </a:lnSpc>
              <a:buNone/>
            </a:pPr>
            <a:r>
              <a:rPr lang="en-US" dirty="0" smtClean="0">
                <a:solidFill>
                  <a:srgbClr val="234271"/>
                </a:solidFill>
              </a:rPr>
              <a:t>He </a:t>
            </a:r>
            <a:r>
              <a:rPr lang="en-US" dirty="0">
                <a:solidFill>
                  <a:srgbClr val="234271"/>
                </a:solidFill>
              </a:rPr>
              <a:t>is not PPM dependent</a:t>
            </a:r>
          </a:p>
          <a:p>
            <a:pPr indent="0">
              <a:lnSpc>
                <a:spcPct val="120000"/>
              </a:lnSpc>
            </a:pPr>
            <a:r>
              <a:rPr lang="en-US" dirty="0">
                <a:solidFill>
                  <a:srgbClr val="234271"/>
                </a:solidFill>
              </a:rPr>
              <a:t>His underlying HR is 40</a:t>
            </a:r>
            <a:endParaRPr lang="en-US" dirty="0" smtClean="0">
              <a:solidFill>
                <a:srgbClr val="234271"/>
              </a:solidFill>
            </a:endParaRPr>
          </a:p>
          <a:p>
            <a:endParaRPr lang="en-US" dirty="0">
              <a:solidFill>
                <a:srgbClr val="234271"/>
              </a:solidFill>
            </a:endParaRPr>
          </a:p>
        </p:txBody>
      </p:sp>
      <p:pic>
        <p:nvPicPr>
          <p:cNvPr id="4" name="Picture 3"/>
          <p:cNvPicPr>
            <a:picLocks noChangeAspect="1"/>
          </p:cNvPicPr>
          <p:nvPr/>
        </p:nvPicPr>
        <p:blipFill>
          <a:blip r:embed="rId2"/>
          <a:stretch>
            <a:fillRect/>
          </a:stretch>
        </p:blipFill>
        <p:spPr>
          <a:xfrm>
            <a:off x="-12700" y="0"/>
            <a:ext cx="2768600" cy="1193800"/>
          </a:xfrm>
          <a:prstGeom prst="rect">
            <a:avLst/>
          </a:prstGeom>
        </p:spPr>
      </p:pic>
      <p:pic>
        <p:nvPicPr>
          <p:cNvPr id="5" name="Picture 4"/>
          <p:cNvPicPr>
            <a:picLocks noChangeAspect="1"/>
          </p:cNvPicPr>
          <p:nvPr/>
        </p:nvPicPr>
        <p:blipFill>
          <a:blip r:embed="rId3"/>
          <a:stretch>
            <a:fillRect/>
          </a:stretch>
        </p:blipFill>
        <p:spPr>
          <a:xfrm>
            <a:off x="5816816" y="0"/>
            <a:ext cx="3327183" cy="1193800"/>
          </a:xfrm>
          <a:prstGeom prst="rect">
            <a:avLst/>
          </a:prstGeom>
        </p:spPr>
      </p:pic>
      <p:pic>
        <p:nvPicPr>
          <p:cNvPr id="6" name="Picture 5"/>
          <p:cNvPicPr>
            <a:picLocks noChangeAspect="1"/>
          </p:cNvPicPr>
          <p:nvPr/>
        </p:nvPicPr>
        <p:blipFill>
          <a:blip r:embed="rId4"/>
          <a:stretch>
            <a:fillRect/>
          </a:stretch>
        </p:blipFill>
        <p:spPr>
          <a:xfrm>
            <a:off x="5410201" y="2526632"/>
            <a:ext cx="3428999" cy="3874168"/>
          </a:xfrm>
          <a:prstGeom prst="rect">
            <a:avLst/>
          </a:prstGeom>
        </p:spPr>
      </p:pic>
    </p:spTree>
    <p:extLst>
      <p:ext uri="{BB962C8B-B14F-4D97-AF65-F5344CB8AC3E}">
        <p14:creationId xmlns:p14="http://schemas.microsoft.com/office/powerpoint/2010/main" val="29640577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Executive">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Executive.thmx</Template>
  <TotalTime>2883</TotalTime>
  <Words>1946</Words>
  <Application>Microsoft Office PowerPoint</Application>
  <PresentationFormat>On-screen Show (4:3)</PresentationFormat>
  <Paragraphs>337</Paragraphs>
  <Slides>56</Slides>
  <Notes>2</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Executive</vt:lpstr>
      <vt:lpstr>Cardiac Device Malfunction and Radiation Therapy</vt:lpstr>
      <vt:lpstr>FACULTY/PRESENTER DISCLOSURE</vt:lpstr>
      <vt:lpstr>Objectives</vt:lpstr>
      <vt:lpstr>Introduction</vt:lpstr>
      <vt:lpstr>Forms of Radiation</vt:lpstr>
      <vt:lpstr>Types of Radiation</vt:lpstr>
      <vt:lpstr>What is Radiation Treatment?</vt:lpstr>
      <vt:lpstr>LINAC- a linear accelerator</vt:lpstr>
      <vt:lpstr>Case 1 </vt:lpstr>
      <vt:lpstr>Case 1 </vt:lpstr>
      <vt:lpstr>PowerPoint Presentation</vt:lpstr>
      <vt:lpstr>PowerPoint Presentation</vt:lpstr>
      <vt:lpstr>PowerPoint Presentation</vt:lpstr>
      <vt:lpstr>Radiation Damage</vt:lpstr>
      <vt:lpstr>Mechanism of Damage</vt:lpstr>
      <vt:lpstr>Results of Damage</vt:lpstr>
      <vt:lpstr>Radiation Variables Related to Failure</vt:lpstr>
      <vt:lpstr>CIED</vt:lpstr>
      <vt:lpstr>Radiation damage to CIED</vt:lpstr>
      <vt:lpstr>Modes of Failure</vt:lpstr>
      <vt:lpstr>Potential Errors</vt:lpstr>
      <vt:lpstr>Potential Errors</vt:lpstr>
      <vt:lpstr>CIED  Manufacturers</vt:lpstr>
      <vt:lpstr>Radiation planning and treatment process</vt:lpstr>
      <vt:lpstr>Pre-Radiation</vt:lpstr>
      <vt:lpstr>Heart Rhythm Consensus Statement 2011</vt:lpstr>
      <vt:lpstr>Hurkmans- Dutch Approach</vt:lpstr>
      <vt:lpstr>PowerPoint Presentation</vt:lpstr>
      <vt:lpstr>Magnet Placement</vt:lpstr>
      <vt:lpstr>Case 2 </vt:lpstr>
      <vt:lpstr>Case 2 </vt:lpstr>
      <vt:lpstr>Research</vt:lpstr>
      <vt:lpstr>Study Population</vt:lpstr>
      <vt:lpstr>Brambatti-McMaster’s Approach</vt:lpstr>
      <vt:lpstr>Treatment Region</vt:lpstr>
      <vt:lpstr>Results</vt:lpstr>
      <vt:lpstr>Results cont</vt:lpstr>
      <vt:lpstr>Patients with Changes</vt:lpstr>
      <vt:lpstr>Limitations</vt:lpstr>
      <vt:lpstr>Disclaimer</vt:lpstr>
      <vt:lpstr>Case 3</vt:lpstr>
      <vt:lpstr>Case 3 </vt:lpstr>
      <vt:lpstr>Sunnybrook’s  Approach</vt:lpstr>
      <vt:lpstr>Case 4</vt:lpstr>
      <vt:lpstr>Incidence of Cardiac Rhythm Malfunction During Radiation Therapy </vt:lpstr>
      <vt:lpstr>Methods</vt:lpstr>
      <vt:lpstr>Methods</vt:lpstr>
      <vt:lpstr>Results</vt:lpstr>
      <vt:lpstr>Conclusion</vt:lpstr>
      <vt:lpstr>Recommendation</vt:lpstr>
      <vt:lpstr>Recommendations</vt:lpstr>
      <vt:lpstr>Final Points</vt:lpstr>
      <vt:lpstr>PowerPoint Presentation</vt:lpstr>
      <vt:lpstr>Reference</vt:lpstr>
      <vt:lpstr>Reference cont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Device Malfunction post Radiation therapy</dc:title>
  <dc:creator>AMIN ZAGZOOG</dc:creator>
  <cp:lastModifiedBy>Turner, Suzette</cp:lastModifiedBy>
  <cp:revision>76</cp:revision>
  <cp:lastPrinted>2016-03-02T11:29:27Z</cp:lastPrinted>
  <dcterms:created xsi:type="dcterms:W3CDTF">2016-03-01T17:07:18Z</dcterms:created>
  <dcterms:modified xsi:type="dcterms:W3CDTF">2016-03-02T11:31:51Z</dcterms:modified>
</cp:coreProperties>
</file>