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32"/>
  </p:notesMasterIdLst>
  <p:sldIdLst>
    <p:sldId id="256" r:id="rId2"/>
    <p:sldId id="257" r:id="rId3"/>
    <p:sldId id="271" r:id="rId4"/>
    <p:sldId id="282" r:id="rId5"/>
    <p:sldId id="270" r:id="rId6"/>
    <p:sldId id="283" r:id="rId7"/>
    <p:sldId id="272" r:id="rId8"/>
    <p:sldId id="273" r:id="rId9"/>
    <p:sldId id="276" r:id="rId10"/>
    <p:sldId id="287" r:id="rId11"/>
    <p:sldId id="274" r:id="rId12"/>
    <p:sldId id="259" r:id="rId13"/>
    <p:sldId id="288" r:id="rId14"/>
    <p:sldId id="260" r:id="rId15"/>
    <p:sldId id="264" r:id="rId16"/>
    <p:sldId id="277" r:id="rId17"/>
    <p:sldId id="290" r:id="rId18"/>
    <p:sldId id="280" r:id="rId19"/>
    <p:sldId id="265" r:id="rId20"/>
    <p:sldId id="266" r:id="rId21"/>
    <p:sldId id="291" r:id="rId22"/>
    <p:sldId id="281" r:id="rId23"/>
    <p:sldId id="267" r:id="rId24"/>
    <p:sldId id="268" r:id="rId25"/>
    <p:sldId id="284" r:id="rId26"/>
    <p:sldId id="285" r:id="rId27"/>
    <p:sldId id="289" r:id="rId28"/>
    <p:sldId id="286" r:id="rId29"/>
    <p:sldId id="279" r:id="rId30"/>
    <p:sldId id="27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BE73"/>
    <a:srgbClr val="FE8976"/>
    <a:srgbClr val="B3110D"/>
    <a:srgbClr val="00F2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24C29-C257-4C11-B1FF-1FCCA5E0F50E}" type="datetimeFigureOut">
              <a:rPr lang="en-US" smtClean="0"/>
              <a:t>2/8/2017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26A8B0-36B8-4134-8585-1BB77E2E19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1510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6A8B0-36B8-4134-8585-1BB77E2E192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7050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Everyone needs an echo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6A8B0-36B8-4134-8585-1BB77E2E192C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5923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Consider </a:t>
            </a:r>
            <a:r>
              <a:rPr lang="en-US" dirty="0" err="1" smtClean="0"/>
              <a:t>holter</a:t>
            </a:r>
            <a:endParaRPr lang="en-US" dirty="0" smtClean="0"/>
          </a:p>
          <a:p>
            <a:r>
              <a:rPr lang="en-US" dirty="0" smtClean="0"/>
              <a:t>Consider stress testing because of </a:t>
            </a:r>
            <a:r>
              <a:rPr lang="en-US" dirty="0" err="1" smtClean="0"/>
              <a:t>exertional</a:t>
            </a:r>
            <a:r>
              <a:rPr lang="en-US" baseline="0" dirty="0" smtClean="0"/>
              <a:t> symptoms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6A8B0-36B8-4134-8585-1BB77E2E192C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162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High heart rate and </a:t>
            </a:r>
            <a:r>
              <a:rPr lang="en-US" dirty="0" err="1" smtClean="0"/>
              <a:t>cardioversion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6A8B0-36B8-4134-8585-1BB77E2E192C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1613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No need for rate control  as heart rate &lt; 100</a:t>
            </a:r>
          </a:p>
          <a:p>
            <a:r>
              <a:rPr lang="en-US" dirty="0" smtClean="0"/>
              <a:t>Anticoagulation – no unless</a:t>
            </a:r>
            <a:r>
              <a:rPr lang="en-US" baseline="0" dirty="0" smtClean="0"/>
              <a:t> planning to </a:t>
            </a:r>
            <a:r>
              <a:rPr lang="en-US" baseline="0" dirty="0" err="1" smtClean="0"/>
              <a:t>cardiovert</a:t>
            </a:r>
            <a:endParaRPr lang="en-US" baseline="0" dirty="0" smtClean="0"/>
          </a:p>
          <a:p>
            <a:r>
              <a:rPr lang="en-US" baseline="0" dirty="0" smtClean="0"/>
              <a:t>Needs echo, </a:t>
            </a:r>
            <a:r>
              <a:rPr lang="en-US" baseline="0" dirty="0" err="1" smtClean="0"/>
              <a:t>bloodwork</a:t>
            </a:r>
            <a:r>
              <a:rPr lang="en-US" baseline="0" dirty="0" smtClean="0"/>
              <a:t> +/- </a:t>
            </a:r>
            <a:r>
              <a:rPr lang="en-US" baseline="0" dirty="0" err="1" smtClean="0"/>
              <a:t>holter</a:t>
            </a:r>
            <a:endParaRPr lang="en-US" baseline="0" dirty="0" smtClean="0"/>
          </a:p>
          <a:p>
            <a:r>
              <a:rPr lang="en-US" dirty="0" smtClean="0"/>
              <a:t>Atrial flutter – refer to EP</a:t>
            </a:r>
            <a:r>
              <a:rPr lang="en-US" baseline="0" dirty="0" smtClean="0"/>
              <a:t> as ablation very successful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6A8B0-36B8-4134-8585-1BB77E2E192C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5050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Ace </a:t>
            </a:r>
            <a:r>
              <a:rPr lang="en-US" dirty="0" err="1" smtClean="0"/>
              <a:t>inhibitore</a:t>
            </a:r>
            <a:endParaRPr lang="en-US" dirty="0" smtClean="0"/>
          </a:p>
          <a:p>
            <a:r>
              <a:rPr lang="en-US" dirty="0" smtClean="0"/>
              <a:t>Assessment for CAD</a:t>
            </a:r>
          </a:p>
          <a:p>
            <a:r>
              <a:rPr lang="en-US" dirty="0" smtClean="0"/>
              <a:t>Cardiology consult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6A8B0-36B8-4134-8585-1BB77E2E192C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3996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D003-3D99-4F74-94DE-BD796AC6A332}" type="datetimeFigureOut">
              <a:rPr lang="en-US" smtClean="0"/>
              <a:pPr/>
              <a:t>2/8/2017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1324-3594-4159-934E-EDB8F319E6E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8364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D003-3D99-4F74-94DE-BD796AC6A332}" type="datetimeFigureOut">
              <a:rPr lang="en-US" smtClean="0"/>
              <a:pPr/>
              <a:t>2/8/2017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1324-3594-4159-934E-EDB8F319E6E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597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D003-3D99-4F74-94DE-BD796AC6A332}" type="datetimeFigureOut">
              <a:rPr lang="en-US" smtClean="0"/>
              <a:pPr/>
              <a:t>2/8/2017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1324-3594-4159-934E-EDB8F319E6E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0161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D003-3D99-4F74-94DE-BD796AC6A332}" type="datetimeFigureOut">
              <a:rPr lang="en-US" smtClean="0"/>
              <a:pPr/>
              <a:t>2/8/2017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1324-3594-4159-934E-EDB8F319E6E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4108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D003-3D99-4F74-94DE-BD796AC6A332}" type="datetimeFigureOut">
              <a:rPr lang="en-US" smtClean="0"/>
              <a:pPr/>
              <a:t>2/8/2017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1324-3594-4159-934E-EDB8F319E6E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1428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D003-3D99-4F74-94DE-BD796AC6A332}" type="datetimeFigureOut">
              <a:rPr lang="en-US" smtClean="0"/>
              <a:pPr/>
              <a:t>2/8/2017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1324-3594-4159-934E-EDB8F319E6E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3626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D003-3D99-4F74-94DE-BD796AC6A332}" type="datetimeFigureOut">
              <a:rPr lang="en-US" smtClean="0"/>
              <a:pPr/>
              <a:t>2/8/2017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1324-3594-4159-934E-EDB8F319E6E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42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D003-3D99-4F74-94DE-BD796AC6A332}" type="datetimeFigureOut">
              <a:rPr lang="en-US" smtClean="0"/>
              <a:pPr/>
              <a:t>2/8/2017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1324-3594-4159-934E-EDB8F319E6E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9467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D003-3D99-4F74-94DE-BD796AC6A332}" type="datetimeFigureOut">
              <a:rPr lang="en-US" smtClean="0"/>
              <a:pPr/>
              <a:t>2/8/2017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1324-3594-4159-934E-EDB8F319E6E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0268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D003-3D99-4F74-94DE-BD796AC6A332}" type="datetimeFigureOut">
              <a:rPr lang="en-US" smtClean="0"/>
              <a:pPr/>
              <a:t>2/8/2017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1324-3594-4159-934E-EDB8F319E6E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1453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D003-3D99-4F74-94DE-BD796AC6A332}" type="datetimeFigureOut">
              <a:rPr lang="en-US" smtClean="0"/>
              <a:pPr/>
              <a:t>2/8/2017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A1324-3594-4159-934E-EDB8F319E6E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8539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4D003-3D99-4F74-94DE-BD796AC6A332}" type="datetimeFigureOut">
              <a:rPr lang="en-US" smtClean="0"/>
              <a:pPr/>
              <a:t>2/8/2017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A1324-3594-4159-934E-EDB8F319E6E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106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jpg"/><Relationship Id="rId4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jpg"/><Relationship Id="rId5" Type="http://schemas.openxmlformats.org/officeDocument/2006/relationships/image" Target="../media/image1.jpg"/><Relationship Id="rId4" Type="http://schemas.openxmlformats.org/officeDocument/2006/relationships/image" Target="../media/image5.jp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g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Guide on how to manage </a:t>
            </a:r>
            <a:r>
              <a:rPr lang="en-CA" dirty="0" err="1" smtClean="0"/>
              <a:t>atrial</a:t>
            </a:r>
            <a:r>
              <a:rPr lang="en-CA" dirty="0" smtClean="0"/>
              <a:t> fibrillation in the office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Tara O’Brien, MD, </a:t>
            </a:r>
            <a:r>
              <a:rPr lang="en-CA" dirty="0" err="1" smtClean="0"/>
              <a:t>MSc,FRCPC</a:t>
            </a:r>
            <a:endParaRPr lang="en-CA" dirty="0" smtClean="0"/>
          </a:p>
          <a:p>
            <a:r>
              <a:rPr lang="en-CA" dirty="0" smtClean="0"/>
              <a:t>February 10, 2017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2861"/>
            <a:ext cx="3629096" cy="8915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" y="6156802"/>
            <a:ext cx="1685925" cy="6726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this patient need to go to the ED?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2861"/>
            <a:ext cx="3629096" cy="8915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" y="6156802"/>
            <a:ext cx="1685925" cy="6726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725" y="2920206"/>
            <a:ext cx="2114550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24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276" y="500062"/>
            <a:ext cx="7886700" cy="1325563"/>
          </a:xfrm>
        </p:spPr>
        <p:txBody>
          <a:bodyPr/>
          <a:lstStyle/>
          <a:p>
            <a:r>
              <a:rPr lang="en-CA" dirty="0" smtClean="0"/>
              <a:t>Case 1: How to manage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Rate control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CA" sz="2000" dirty="0" smtClean="0"/>
              <a:t> target heart rate of &lt;100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CA" sz="2000" dirty="0" smtClean="0"/>
              <a:t>start on beta blocker or CCB</a:t>
            </a:r>
          </a:p>
          <a:p>
            <a:r>
              <a:rPr lang="en-CA" dirty="0" smtClean="0"/>
              <a:t>Assess risk for stroke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CA" dirty="0"/>
              <a:t> </a:t>
            </a:r>
            <a:r>
              <a:rPr lang="en-CA" sz="2000" dirty="0" smtClean="0"/>
              <a:t>CHADS-</a:t>
            </a:r>
            <a:r>
              <a:rPr lang="en-CA" sz="2000" dirty="0" err="1" smtClean="0"/>
              <a:t>Vasc</a:t>
            </a:r>
            <a:endParaRPr lang="en-CA" dirty="0" smtClean="0"/>
          </a:p>
          <a:p>
            <a:r>
              <a:rPr lang="en-CA" dirty="0" smtClean="0"/>
              <a:t>Investigations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CA" sz="2000" dirty="0"/>
              <a:t> </a:t>
            </a:r>
            <a:r>
              <a:rPr lang="en-CA" sz="2000" dirty="0" smtClean="0"/>
              <a:t>Echo, </a:t>
            </a:r>
            <a:r>
              <a:rPr lang="en-CA" sz="2000" dirty="0" err="1" smtClean="0"/>
              <a:t>bloodwork</a:t>
            </a:r>
            <a:r>
              <a:rPr lang="en-CA" sz="2000" dirty="0" smtClean="0"/>
              <a:t> +/- </a:t>
            </a:r>
            <a:r>
              <a:rPr lang="en-CA" sz="2000" dirty="0" err="1" smtClean="0"/>
              <a:t>holter</a:t>
            </a:r>
            <a:endParaRPr lang="en-CA" sz="2000" dirty="0" smtClean="0"/>
          </a:p>
          <a:p>
            <a:r>
              <a:rPr lang="en-CA" dirty="0" smtClean="0"/>
              <a:t>Follow up 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2861"/>
            <a:ext cx="3629096" cy="8915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" y="6156802"/>
            <a:ext cx="1685925" cy="672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47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Case </a:t>
            </a:r>
            <a:r>
              <a:rPr lang="en-CA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30 yr old man who presents to the office with new palpitations that started 4 hours ago.</a:t>
            </a:r>
          </a:p>
          <a:p>
            <a:endParaRPr lang="en-CA" dirty="0"/>
          </a:p>
          <a:p>
            <a:r>
              <a:rPr lang="en-CA" dirty="0" smtClean="0"/>
              <a:t>Otherwise asymptomatic</a:t>
            </a:r>
          </a:p>
          <a:p>
            <a:endParaRPr lang="en-CA" dirty="0"/>
          </a:p>
          <a:p>
            <a:r>
              <a:rPr lang="en-CA" dirty="0" smtClean="0"/>
              <a:t>BP 140/80  HR 150 </a:t>
            </a:r>
            <a:r>
              <a:rPr lang="en-CA" dirty="0" err="1" smtClean="0"/>
              <a:t>irreg</a:t>
            </a:r>
            <a:r>
              <a:rPr lang="en-CA" dirty="0" smtClean="0"/>
              <a:t> </a:t>
            </a:r>
            <a:r>
              <a:rPr lang="en-CA" dirty="0" err="1" smtClean="0"/>
              <a:t>irreg</a:t>
            </a:r>
            <a:r>
              <a:rPr lang="en-CA" dirty="0" smtClean="0"/>
              <a:t> RR 16</a:t>
            </a:r>
          </a:p>
          <a:p>
            <a:endParaRPr lang="en-CA" dirty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2861"/>
            <a:ext cx="3629096" cy="8915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" y="6156802"/>
            <a:ext cx="1685925" cy="6726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18040"/>
            <a:ext cx="7886700" cy="4351338"/>
          </a:xfrm>
        </p:spPr>
        <p:txBody>
          <a:bodyPr/>
          <a:lstStyle/>
          <a:p>
            <a:r>
              <a:rPr lang="en-US" dirty="0" smtClean="0"/>
              <a:t>Does this patient need to go to ED?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2861"/>
            <a:ext cx="3629096" cy="8915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" y="6156802"/>
            <a:ext cx="1685925" cy="672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41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886700" cy="1325563"/>
          </a:xfrm>
        </p:spPr>
        <p:txBody>
          <a:bodyPr/>
          <a:lstStyle/>
          <a:p>
            <a:r>
              <a:rPr lang="en-CA" dirty="0" smtClean="0"/>
              <a:t>Case 2: What will you do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 smtClean="0">
              <a:solidFill>
                <a:srgbClr val="FF0000"/>
              </a:solidFill>
            </a:endParaRPr>
          </a:p>
          <a:p>
            <a:endParaRPr lang="en-CA" dirty="0"/>
          </a:p>
          <a:p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2861"/>
            <a:ext cx="3629096" cy="8915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" y="6156802"/>
            <a:ext cx="1685925" cy="6726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50" y="3429000"/>
            <a:ext cx="2400300" cy="1905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926" y="1952600"/>
            <a:ext cx="3810000" cy="904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Case 3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60 year old man with incidental finding of irregular hear beat on physical exam. He denies palpitations, CP, SOB, syncope.</a:t>
            </a:r>
          </a:p>
          <a:p>
            <a:r>
              <a:rPr lang="en-CA" dirty="0" smtClean="0"/>
              <a:t>Otherwise healthy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2861"/>
            <a:ext cx="3629096" cy="8915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" y="6156802"/>
            <a:ext cx="1685925" cy="6726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Exam</a:t>
            </a:r>
          </a:p>
          <a:p>
            <a:pPr marL="0" indent="0">
              <a:buNone/>
            </a:pPr>
            <a:r>
              <a:rPr lang="en-CA" sz="2400" dirty="0" smtClean="0"/>
              <a:t>       On </a:t>
            </a:r>
            <a:r>
              <a:rPr lang="en-CA" sz="2400" dirty="0"/>
              <a:t>exam</a:t>
            </a:r>
          </a:p>
          <a:p>
            <a:pPr>
              <a:buNone/>
            </a:pPr>
            <a:r>
              <a:rPr lang="en-CA" sz="2400" dirty="0" smtClean="0"/>
              <a:t>       HR </a:t>
            </a:r>
            <a:r>
              <a:rPr lang="en-CA" sz="2400" dirty="0"/>
              <a:t>70 irregular BP 130/80</a:t>
            </a:r>
          </a:p>
          <a:p>
            <a:pPr>
              <a:buNone/>
            </a:pPr>
            <a:r>
              <a:rPr lang="en-CA" sz="2400" dirty="0" smtClean="0"/>
              <a:t>       Chest </a:t>
            </a:r>
            <a:r>
              <a:rPr lang="en-CA" sz="2400" dirty="0"/>
              <a:t>clear</a:t>
            </a:r>
          </a:p>
          <a:p>
            <a:pPr>
              <a:buNone/>
            </a:pPr>
            <a:r>
              <a:rPr lang="en-CA" sz="2400" dirty="0" smtClean="0"/>
              <a:t>       JVP not elevated</a:t>
            </a:r>
          </a:p>
          <a:p>
            <a:pPr>
              <a:buNone/>
            </a:pPr>
            <a:r>
              <a:rPr lang="en-CA" sz="2400" dirty="0"/>
              <a:t> </a:t>
            </a:r>
            <a:r>
              <a:rPr lang="en-CA" sz="2400" dirty="0" smtClean="0"/>
              <a:t>      Heart sounds normal, no murmurs</a:t>
            </a:r>
            <a:endParaRPr lang="en-CA" sz="2400" dirty="0"/>
          </a:p>
          <a:p>
            <a:pPr lvl="1"/>
            <a:endParaRPr lang="en-US" sz="20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2861"/>
            <a:ext cx="3629096" cy="8915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" y="6156802"/>
            <a:ext cx="1685925" cy="672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91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3: EKG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2861"/>
            <a:ext cx="3629096" cy="8915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" y="6156802"/>
            <a:ext cx="1685925" cy="672623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27" y="1825625"/>
            <a:ext cx="7776546" cy="4351338"/>
          </a:xfrm>
        </p:spPr>
      </p:pic>
    </p:spTree>
    <p:extLst>
      <p:ext uri="{BB962C8B-B14F-4D97-AF65-F5344CB8AC3E}">
        <p14:creationId xmlns:p14="http://schemas.microsoft.com/office/powerpoint/2010/main" val="359990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529" y="500062"/>
            <a:ext cx="7886700" cy="1325563"/>
          </a:xfrm>
        </p:spPr>
        <p:txBody>
          <a:bodyPr/>
          <a:lstStyle/>
          <a:p>
            <a:r>
              <a:rPr lang="en-US" dirty="0" smtClean="0"/>
              <a:t>Case 3: How to manage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Rate control?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/>
              <a:t> not needed as HR&lt;100</a:t>
            </a:r>
            <a:endParaRPr lang="en-US" sz="2000" dirty="0"/>
          </a:p>
          <a:p>
            <a:r>
              <a:rPr lang="en-US" dirty="0" smtClean="0"/>
              <a:t>Anticoagulation?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/>
              <a:t> not immediately (unless thinking about </a:t>
            </a:r>
            <a:r>
              <a:rPr lang="en-US" sz="2000" dirty="0" err="1" smtClean="0"/>
              <a:t>cardioversion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dirty="0" smtClean="0"/>
              <a:t>Investigations?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/>
              <a:t> </a:t>
            </a:r>
            <a:r>
              <a:rPr lang="en-US" sz="2000" dirty="0" smtClean="0"/>
              <a:t>echo, </a:t>
            </a:r>
            <a:r>
              <a:rPr lang="en-US" sz="2000" dirty="0" err="1" smtClean="0"/>
              <a:t>holter</a:t>
            </a:r>
            <a:r>
              <a:rPr lang="en-US" sz="2000" dirty="0" smtClean="0"/>
              <a:t>, </a:t>
            </a:r>
            <a:r>
              <a:rPr lang="en-US" sz="2000" dirty="0" err="1" smtClean="0"/>
              <a:t>bloodwork</a:t>
            </a:r>
            <a:endParaRPr lang="en-US" sz="2000" dirty="0"/>
          </a:p>
          <a:p>
            <a:r>
              <a:rPr lang="en-US" dirty="0" err="1" smtClean="0"/>
              <a:t>Longterm</a:t>
            </a:r>
            <a:r>
              <a:rPr lang="en-US" dirty="0" smtClean="0"/>
              <a:t> management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2861"/>
            <a:ext cx="3629096" cy="8915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" y="6156802"/>
            <a:ext cx="1685925" cy="672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06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Case 4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Patient went to ED with new SOB and leg swelling and found to be in </a:t>
            </a:r>
            <a:r>
              <a:rPr lang="en-CA" dirty="0" err="1" smtClean="0"/>
              <a:t>afib</a:t>
            </a:r>
            <a:r>
              <a:rPr lang="en-CA" dirty="0" smtClean="0"/>
              <a:t>. Trop negative. Discharged on </a:t>
            </a:r>
            <a:r>
              <a:rPr lang="en-CA" dirty="0" err="1" smtClean="0"/>
              <a:t>bisoprolol</a:t>
            </a:r>
            <a:r>
              <a:rPr lang="en-CA" dirty="0" smtClean="0"/>
              <a:t> 2.5 mg daily.</a:t>
            </a:r>
          </a:p>
          <a:p>
            <a:r>
              <a:rPr lang="en-CA" dirty="0" smtClean="0"/>
              <a:t>The patients sees you in the office and is SOB with minimal exertion. No chest pain. He also has increasing leg edema.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2861"/>
            <a:ext cx="3629096" cy="8915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" y="6156802"/>
            <a:ext cx="1685925" cy="6726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Guiding Principles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Does the patient have symptoms?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 smtClean="0"/>
              <a:t>What are the patient’s vitals?</a:t>
            </a:r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" y="6156802"/>
            <a:ext cx="1685925" cy="6726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2861"/>
            <a:ext cx="3629096" cy="8915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Case 4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BP 140/85 HR 115 irregular RR 20 O2 sat 95%</a:t>
            </a:r>
          </a:p>
          <a:p>
            <a:r>
              <a:rPr lang="en-CA" dirty="0" smtClean="0"/>
              <a:t>Chest </a:t>
            </a:r>
            <a:r>
              <a:rPr lang="en-CA" dirty="0" err="1" smtClean="0"/>
              <a:t>creps</a:t>
            </a:r>
            <a:r>
              <a:rPr lang="en-CA" dirty="0" smtClean="0"/>
              <a:t> at bases</a:t>
            </a:r>
          </a:p>
          <a:p>
            <a:r>
              <a:rPr lang="en-CA" dirty="0" smtClean="0"/>
              <a:t>JVP elevated 5cm ASA</a:t>
            </a:r>
          </a:p>
          <a:p>
            <a:r>
              <a:rPr lang="en-CA" dirty="0" smtClean="0"/>
              <a:t>2+ </a:t>
            </a:r>
            <a:r>
              <a:rPr lang="en-CA" dirty="0" err="1" smtClean="0"/>
              <a:t>edema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2861"/>
            <a:ext cx="3629096" cy="8915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" y="6156802"/>
            <a:ext cx="1685925" cy="6726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/>
            </a:r>
            <a:br>
              <a:rPr lang="en-CA" sz="3200" dirty="0" smtClean="0"/>
            </a:br>
            <a:r>
              <a:rPr lang="en-CA" sz="3200" dirty="0" smtClean="0"/>
              <a:t>Case 4: Does this patient need to go to ED?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 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2861"/>
            <a:ext cx="3629096" cy="8915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" y="6156802"/>
            <a:ext cx="1685925" cy="6726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611" y="2471736"/>
            <a:ext cx="2626284" cy="210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31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Uncontrolled </a:t>
            </a:r>
            <a:r>
              <a:rPr lang="en-US" dirty="0" err="1" smtClean="0"/>
              <a:t>afib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2. Congestive heart failure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2861"/>
            <a:ext cx="3629096" cy="8915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" y="6156802"/>
            <a:ext cx="1685925" cy="672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68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Case 4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Rate control</a:t>
            </a:r>
          </a:p>
          <a:p>
            <a:r>
              <a:rPr lang="en-CA" dirty="0" smtClean="0"/>
              <a:t>Anticoagulation</a:t>
            </a:r>
          </a:p>
          <a:p>
            <a:r>
              <a:rPr lang="en-CA" dirty="0" smtClean="0"/>
              <a:t>Volume overload</a:t>
            </a:r>
          </a:p>
          <a:p>
            <a:r>
              <a:rPr lang="en-CA" dirty="0" smtClean="0"/>
              <a:t>Investigations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2861"/>
            <a:ext cx="3629096" cy="8915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" y="6156802"/>
            <a:ext cx="1685925" cy="6726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Case 4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 1 week – much improved with decrease in SOB and heart rate is 95</a:t>
            </a:r>
          </a:p>
          <a:p>
            <a:r>
              <a:rPr lang="en-CA" dirty="0" smtClean="0"/>
              <a:t>Weight has decreased</a:t>
            </a:r>
          </a:p>
          <a:p>
            <a:r>
              <a:rPr lang="en-CA" dirty="0" smtClean="0"/>
              <a:t>Echo shows dilated LV with regional wall motion abnormalities – EF 30%</a:t>
            </a:r>
          </a:p>
          <a:p>
            <a:r>
              <a:rPr lang="en-CA" dirty="0" smtClean="0"/>
              <a:t>Next steps?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2861"/>
            <a:ext cx="3629096" cy="8915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" y="6156802"/>
            <a:ext cx="1685925" cy="6726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75yr old woman with known aortic stenosis who presents with some new mild SOB.</a:t>
            </a:r>
          </a:p>
          <a:p>
            <a:endParaRPr lang="en-US" dirty="0"/>
          </a:p>
          <a:p>
            <a:r>
              <a:rPr lang="en-US" dirty="0" smtClean="0"/>
              <a:t>On exam:</a:t>
            </a:r>
          </a:p>
          <a:p>
            <a:pPr marL="0" indent="0">
              <a:buNone/>
            </a:pPr>
            <a:r>
              <a:rPr lang="en-US" dirty="0" smtClean="0"/>
              <a:t>   BP 143/80  HR 104  RR 20 O2 at 96%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chest clear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CVS  JVP not elevated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aortic stenosis murmur</a:t>
            </a:r>
          </a:p>
          <a:p>
            <a:r>
              <a:rPr lang="en-US" dirty="0" smtClean="0"/>
              <a:t>EKG confirms </a:t>
            </a:r>
            <a:r>
              <a:rPr lang="en-US" dirty="0" err="1" smtClean="0"/>
              <a:t>afib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2861"/>
            <a:ext cx="3629096" cy="8915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" y="6156802"/>
            <a:ext cx="1685925" cy="672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91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 she have </a:t>
            </a:r>
            <a:r>
              <a:rPr lang="en-US" dirty="0" err="1" smtClean="0"/>
              <a:t>afib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Rate control?</a:t>
            </a:r>
          </a:p>
          <a:p>
            <a:endParaRPr lang="en-US" dirty="0"/>
          </a:p>
          <a:p>
            <a:r>
              <a:rPr lang="en-US" dirty="0" smtClean="0"/>
              <a:t>Stroke prevention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2861"/>
            <a:ext cx="3629096" cy="8915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" y="6156802"/>
            <a:ext cx="1685925" cy="672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21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the aortic stenosis which anticoagulant would you choose?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sz="2400" dirty="0" smtClean="0"/>
              <a:t>1. Warfarin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2. New oral anticoagulant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2861"/>
            <a:ext cx="3629096" cy="8915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" y="6156802"/>
            <a:ext cx="1685925" cy="672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0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type of </a:t>
            </a:r>
            <a:r>
              <a:rPr lang="en-US" dirty="0" err="1" smtClean="0"/>
              <a:t>valvular</a:t>
            </a:r>
            <a:r>
              <a:rPr lang="en-US" dirty="0" smtClean="0"/>
              <a:t> heart disease can you not use OACs?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600" dirty="0" smtClean="0"/>
              <a:t>Mechanical valves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600" dirty="0" smtClean="0"/>
              <a:t>Mitral stenosis (moderate to severe)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600" dirty="0" smtClean="0"/>
              <a:t>Rheumatic mitral stenosis</a:t>
            </a: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2861"/>
            <a:ext cx="3629096" cy="8915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" y="6156802"/>
            <a:ext cx="1685925" cy="672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14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Symptoms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YES   →      </a:t>
            </a:r>
            <a:r>
              <a:rPr lang="en-US" dirty="0" smtClean="0">
                <a:solidFill>
                  <a:srgbClr val="FF0000"/>
                </a:solidFill>
              </a:rPr>
              <a:t>ED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Signs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Unstable →   </a:t>
            </a:r>
            <a:r>
              <a:rPr lang="en-US" dirty="0" smtClean="0">
                <a:solidFill>
                  <a:srgbClr val="FF0000"/>
                </a:solidFill>
              </a:rPr>
              <a:t>ED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2861"/>
            <a:ext cx="3629096" cy="89154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" y="6156802"/>
            <a:ext cx="1685925" cy="672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09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send to ED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420888"/>
            <a:ext cx="2143125" cy="2143125"/>
          </a:xfrm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844824"/>
            <a:ext cx="1645920" cy="1645920"/>
          </a:xfr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861048"/>
            <a:ext cx="2140375" cy="21945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2861"/>
            <a:ext cx="3629096" cy="8915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" y="6156802"/>
            <a:ext cx="1685925" cy="672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07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615" y="1916832"/>
            <a:ext cx="3068770" cy="374904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2861"/>
            <a:ext cx="3629096" cy="8915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" y="6156802"/>
            <a:ext cx="1685925" cy="672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79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send to ED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454" y="3123470"/>
            <a:ext cx="1688592" cy="1755648"/>
          </a:xfrm>
        </p:spPr>
      </p:pic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704426"/>
            <a:ext cx="3524250" cy="219075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2861"/>
            <a:ext cx="3629096" cy="8915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" y="6156802"/>
            <a:ext cx="1685925" cy="67262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293096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50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124744"/>
            <a:ext cx="7886700" cy="1325563"/>
          </a:xfrm>
        </p:spPr>
        <p:txBody>
          <a:bodyPr>
            <a:normAutofit/>
          </a:bodyPr>
          <a:lstStyle/>
          <a:p>
            <a:r>
              <a:rPr lang="en-CA" dirty="0" smtClean="0"/>
              <a:t>Does everyone with new </a:t>
            </a:r>
            <a:r>
              <a:rPr lang="en-CA" dirty="0" err="1" smtClean="0"/>
              <a:t>afib</a:t>
            </a:r>
            <a:r>
              <a:rPr lang="en-CA" dirty="0" smtClean="0"/>
              <a:t> need to go to the ED?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643986"/>
            <a:ext cx="4475024" cy="347472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2861"/>
            <a:ext cx="3629096" cy="8915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" y="6156802"/>
            <a:ext cx="1685925" cy="6726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Everyone needs an EKG</a:t>
            </a:r>
          </a:p>
          <a:p>
            <a:endParaRPr lang="en-US" dirty="0"/>
          </a:p>
          <a:p>
            <a:r>
              <a:rPr lang="en-US" dirty="0" smtClean="0"/>
              <a:t>Etiology (investigations)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   </a:t>
            </a:r>
            <a:endParaRPr lang="en-US" dirty="0"/>
          </a:p>
          <a:p>
            <a:r>
              <a:rPr lang="en-US" dirty="0" smtClean="0"/>
              <a:t>Rate/rhythm control</a:t>
            </a:r>
          </a:p>
          <a:p>
            <a:endParaRPr lang="en-US" dirty="0"/>
          </a:p>
          <a:p>
            <a:r>
              <a:rPr lang="en-US" dirty="0" smtClean="0"/>
              <a:t>Stroke prevention (anticoagulation)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2861"/>
            <a:ext cx="3629096" cy="8915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" y="6156802"/>
            <a:ext cx="1685925" cy="672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82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Case 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75yr old man with history of HTN presents to the office with SOBOE for 6 weeks. No chest pain and no resting SOB. </a:t>
            </a:r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2861"/>
            <a:ext cx="3629096" cy="8915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" y="6156802"/>
            <a:ext cx="1685925" cy="672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1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Case 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On exam:</a:t>
            </a:r>
          </a:p>
          <a:p>
            <a:endParaRPr lang="en-CA" dirty="0"/>
          </a:p>
          <a:p>
            <a:pPr>
              <a:buNone/>
            </a:pPr>
            <a:r>
              <a:rPr lang="en-CA" dirty="0" smtClean="0"/>
              <a:t>BP 150/80  HR 110 </a:t>
            </a:r>
            <a:r>
              <a:rPr lang="en-CA" dirty="0" err="1" smtClean="0"/>
              <a:t>irreg</a:t>
            </a:r>
            <a:r>
              <a:rPr lang="en-CA" dirty="0" smtClean="0"/>
              <a:t> </a:t>
            </a:r>
            <a:r>
              <a:rPr lang="en-CA" dirty="0" err="1" smtClean="0"/>
              <a:t>irreg</a:t>
            </a:r>
            <a:r>
              <a:rPr lang="en-CA" dirty="0" smtClean="0"/>
              <a:t> RR 16</a:t>
            </a:r>
          </a:p>
          <a:p>
            <a:pPr>
              <a:buNone/>
            </a:pPr>
            <a:r>
              <a:rPr lang="en-CA" dirty="0" smtClean="0"/>
              <a:t>Chest clear</a:t>
            </a:r>
          </a:p>
          <a:p>
            <a:pPr>
              <a:buNone/>
            </a:pPr>
            <a:r>
              <a:rPr lang="en-CA" dirty="0" smtClean="0"/>
              <a:t>JVP not elevated</a:t>
            </a:r>
          </a:p>
          <a:p>
            <a:pPr>
              <a:buNone/>
            </a:pPr>
            <a:r>
              <a:rPr lang="en-CA" dirty="0" smtClean="0"/>
              <a:t>Heart sounds normal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2861"/>
            <a:ext cx="3629096" cy="8915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" y="6156802"/>
            <a:ext cx="1685925" cy="672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02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950" y="1524000"/>
            <a:ext cx="6134100" cy="381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2861"/>
            <a:ext cx="3629096" cy="8915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" y="6156802"/>
            <a:ext cx="1685925" cy="672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29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452</TotalTime>
  <Words>630</Words>
  <Application>Microsoft Office PowerPoint</Application>
  <PresentationFormat>On-screen Show (4:3)</PresentationFormat>
  <Paragraphs>144</Paragraphs>
  <Slides>30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Wingdings</vt:lpstr>
      <vt:lpstr>Office Theme</vt:lpstr>
      <vt:lpstr>Guide on how to manage atrial fibrillation in the office</vt:lpstr>
      <vt:lpstr>Guiding Principles</vt:lpstr>
      <vt:lpstr>When to send to ED</vt:lpstr>
      <vt:lpstr>When to send to ED</vt:lpstr>
      <vt:lpstr>Does everyone with new afib need to go to the ED?</vt:lpstr>
      <vt:lpstr>Approach</vt:lpstr>
      <vt:lpstr>Case 1</vt:lpstr>
      <vt:lpstr>Case 1</vt:lpstr>
      <vt:lpstr>Step 1</vt:lpstr>
      <vt:lpstr>Step 2</vt:lpstr>
      <vt:lpstr>Case 1: How to manage</vt:lpstr>
      <vt:lpstr>Case 2</vt:lpstr>
      <vt:lpstr>Case 2: </vt:lpstr>
      <vt:lpstr>Case 2: What will you do</vt:lpstr>
      <vt:lpstr>Case 3</vt:lpstr>
      <vt:lpstr>Case 3</vt:lpstr>
      <vt:lpstr>Case 3: EKG</vt:lpstr>
      <vt:lpstr>Case 3: How to manage</vt:lpstr>
      <vt:lpstr>Case 4</vt:lpstr>
      <vt:lpstr>Case 4</vt:lpstr>
      <vt:lpstr> Case 4: Does this patient need to go to ED?</vt:lpstr>
      <vt:lpstr>Case 4</vt:lpstr>
      <vt:lpstr>Case 4</vt:lpstr>
      <vt:lpstr>Case 4</vt:lpstr>
      <vt:lpstr>Case 5</vt:lpstr>
      <vt:lpstr>Case 5</vt:lpstr>
      <vt:lpstr>Case 5</vt:lpstr>
      <vt:lpstr>Case 5</vt:lpstr>
      <vt:lpstr>Summary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 on how to manage atrial fibrillation in the office</dc:title>
  <dc:creator>Tara</dc:creator>
  <cp:lastModifiedBy>Spence, Hayley</cp:lastModifiedBy>
  <cp:revision>46</cp:revision>
  <dcterms:created xsi:type="dcterms:W3CDTF">2017-01-31T01:20:25Z</dcterms:created>
  <dcterms:modified xsi:type="dcterms:W3CDTF">2017-02-08T20:01:24Z</dcterms:modified>
</cp:coreProperties>
</file>